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7" r:id="rId2"/>
    <p:sldId id="302" r:id="rId3"/>
    <p:sldId id="301" r:id="rId4"/>
    <p:sldId id="303" r:id="rId5"/>
    <p:sldId id="304" r:id="rId6"/>
    <p:sldId id="305" r:id="rId7"/>
    <p:sldId id="306" r:id="rId8"/>
    <p:sldId id="307" r:id="rId9"/>
    <p:sldId id="308" r:id="rId10"/>
    <p:sldId id="321" r:id="rId11"/>
    <p:sldId id="309" r:id="rId12"/>
    <p:sldId id="310" r:id="rId13"/>
    <p:sldId id="311" r:id="rId14"/>
    <p:sldId id="320" r:id="rId15"/>
    <p:sldId id="313" r:id="rId16"/>
    <p:sldId id="314" r:id="rId17"/>
    <p:sldId id="322" r:id="rId18"/>
    <p:sldId id="315" r:id="rId19"/>
    <p:sldId id="316" r:id="rId20"/>
    <p:sldId id="317" r:id="rId21"/>
    <p:sldId id="318" r:id="rId22"/>
    <p:sldId id="31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">
          <p15:clr>
            <a:srgbClr val="A4A3A4"/>
          </p15:clr>
        </p15:guide>
        <p15:guide id="2" orient="horz" pos="919">
          <p15:clr>
            <a:srgbClr val="A4A3A4"/>
          </p15:clr>
        </p15:guide>
        <p15:guide id="3" orient="horz" pos="3649">
          <p15:clr>
            <a:srgbClr val="A4A3A4"/>
          </p15:clr>
        </p15:guide>
        <p15:guide id="4" orient="horz" pos="660">
          <p15:clr>
            <a:srgbClr val="A4A3A4"/>
          </p15:clr>
        </p15:guide>
        <p15:guide id="5" orient="horz" pos="3466">
          <p15:clr>
            <a:srgbClr val="A4A3A4"/>
          </p15:clr>
        </p15:guide>
        <p15:guide id="6" pos="143">
          <p15:clr>
            <a:srgbClr val="A4A3A4"/>
          </p15:clr>
        </p15:guide>
        <p15:guide id="7" orient="horz" pos="924">
          <p15:clr>
            <a:srgbClr val="A4A3A4"/>
          </p15:clr>
        </p15:guide>
        <p15:guide id="8" orient="horz" pos="84">
          <p15:clr>
            <a:srgbClr val="A4A3A4"/>
          </p15:clr>
        </p15:guide>
        <p15:guide id="9" orient="horz" pos="3936">
          <p15:clr>
            <a:srgbClr val="A4A3A4"/>
          </p15:clr>
        </p15:guide>
        <p15:guide id="10" pos="141">
          <p15:clr>
            <a:srgbClr val="A4A3A4"/>
          </p15:clr>
        </p15:guide>
        <p15:guide id="11" orient="horz" pos="699">
          <p15:clr>
            <a:srgbClr val="A4A3A4"/>
          </p15:clr>
        </p15:guide>
        <p15:guide id="12" orient="horz" pos="3703">
          <p15:clr>
            <a:srgbClr val="A4A3A4"/>
          </p15:clr>
        </p15:guide>
        <p15:guide id="13" orient="horz" pos="667">
          <p15:clr>
            <a:srgbClr val="A4A3A4"/>
          </p15:clr>
        </p15:guide>
        <p15:guide id="14" orient="horz">
          <p15:clr>
            <a:srgbClr val="A4A3A4"/>
          </p15:clr>
        </p15:guide>
        <p15:guide id="1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llas, Alyssa" initials="DA" lastIdx="13" clrIdx="0">
    <p:extLst/>
  </p:cmAuthor>
  <p:cmAuthor id="2" name="cwebster" initials="cw" lastIdx="1" clrIdx="1"/>
  <p:cmAuthor id="3" name="AdeleEdit" initials="AdeleEdit" lastIdx="3" clrIdx="2">
    <p:extLst>
      <p:ext uri="{19B8F6BF-5375-455C-9EA6-DF929625EA0E}">
        <p15:presenceInfo xmlns:p15="http://schemas.microsoft.com/office/powerpoint/2012/main" userId="AdeleEdi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04F"/>
    <a:srgbClr val="CAE3F7"/>
    <a:srgbClr val="1B6FAF"/>
    <a:srgbClr val="C4BEC0"/>
    <a:srgbClr val="459FB2"/>
    <a:srgbClr val="EE3A25"/>
    <a:srgbClr val="91B4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77494" autoAdjust="0"/>
  </p:normalViewPr>
  <p:slideViewPr>
    <p:cSldViewPr snapToGrid="0" showGuides="1">
      <p:cViewPr varScale="1">
        <p:scale>
          <a:sx n="70" d="100"/>
          <a:sy n="70" d="100"/>
        </p:scale>
        <p:origin x="1446" y="60"/>
      </p:cViewPr>
      <p:guideLst>
        <p:guide orient="horz" pos="125"/>
        <p:guide orient="horz" pos="919"/>
        <p:guide orient="horz" pos="3649"/>
        <p:guide orient="horz" pos="660"/>
        <p:guide orient="horz" pos="3466"/>
        <p:guide pos="143"/>
        <p:guide orient="horz" pos="924"/>
        <p:guide orient="horz" pos="84"/>
        <p:guide orient="horz" pos="3936"/>
        <p:guide pos="141"/>
        <p:guide orient="horz" pos="699"/>
        <p:guide orient="horz" pos="3703"/>
        <p:guide orient="horz" pos="667"/>
        <p:guide orient="horz"/>
        <p:guide/>
      </p:guideLst>
    </p:cSldViewPr>
  </p:slideViewPr>
  <p:outlineViewPr>
    <p:cViewPr>
      <p:scale>
        <a:sx n="33" d="100"/>
        <a:sy n="33" d="100"/>
      </p:scale>
      <p:origin x="0" y="-13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9FBCE3-09AD-8948-98C1-95246A874B66}" type="doc">
      <dgm:prSet loTypeId="urn:microsoft.com/office/officeart/2005/8/layout/matrix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A7816C1-E394-F24A-97A3-980D08441982}">
      <dgm:prSet phldrT="[Text]"/>
      <dgm:spPr>
        <a:solidFill>
          <a:srgbClr val="91B43E"/>
        </a:solidFill>
      </dgm:spPr>
      <dgm:t>
        <a:bodyPr/>
        <a:lstStyle/>
        <a:p>
          <a:endParaRPr lang="en-US" dirty="0"/>
        </a:p>
      </dgm:t>
    </dgm:pt>
    <dgm:pt modelId="{097EFB8C-C798-8242-8CDD-99B770FA0C69}" type="parTrans" cxnId="{7BDF9637-43A0-0F40-9699-D70B8D202654}">
      <dgm:prSet/>
      <dgm:spPr/>
      <dgm:t>
        <a:bodyPr/>
        <a:lstStyle/>
        <a:p>
          <a:endParaRPr lang="en-US"/>
        </a:p>
      </dgm:t>
    </dgm:pt>
    <dgm:pt modelId="{519D7BB4-CB01-E146-B29B-C03FBB54EB58}" type="sibTrans" cxnId="{7BDF9637-43A0-0F40-9699-D70B8D202654}">
      <dgm:prSet/>
      <dgm:spPr/>
      <dgm:t>
        <a:bodyPr/>
        <a:lstStyle/>
        <a:p>
          <a:endParaRPr lang="en-US"/>
        </a:p>
      </dgm:t>
    </dgm:pt>
    <dgm:pt modelId="{9E3CE979-5253-9842-930B-006A95495692}">
      <dgm:prSet phldrT="[Text]"/>
      <dgm:spPr/>
      <dgm:t>
        <a:bodyPr/>
        <a:lstStyle/>
        <a:p>
          <a:endParaRPr lang="en-US" dirty="0"/>
        </a:p>
      </dgm:t>
    </dgm:pt>
    <dgm:pt modelId="{77630C4E-4F42-6441-8E14-DDC75BAC97B7}" type="parTrans" cxnId="{EFC30D63-70B4-C747-9CDF-275600731605}">
      <dgm:prSet/>
      <dgm:spPr/>
      <dgm:t>
        <a:bodyPr/>
        <a:lstStyle/>
        <a:p>
          <a:endParaRPr lang="en-US"/>
        </a:p>
      </dgm:t>
    </dgm:pt>
    <dgm:pt modelId="{BF1EB4EC-6A7E-F949-BD2E-7822A8F4C109}" type="sibTrans" cxnId="{EFC30D63-70B4-C747-9CDF-275600731605}">
      <dgm:prSet/>
      <dgm:spPr/>
      <dgm:t>
        <a:bodyPr/>
        <a:lstStyle/>
        <a:p>
          <a:endParaRPr lang="en-US"/>
        </a:p>
      </dgm:t>
    </dgm:pt>
    <dgm:pt modelId="{16F3351B-ECF4-1A41-BCEB-2BB80F9398C7}">
      <dgm:prSet phldrT="[Text]"/>
      <dgm:spPr/>
      <dgm:t>
        <a:bodyPr/>
        <a:lstStyle/>
        <a:p>
          <a:endParaRPr lang="en-US" dirty="0"/>
        </a:p>
      </dgm:t>
    </dgm:pt>
    <dgm:pt modelId="{6E764EDC-961E-5945-BCA9-E5BD780EE62E}" type="parTrans" cxnId="{46C994DD-63E1-D246-80B5-488EA225F0E7}">
      <dgm:prSet/>
      <dgm:spPr/>
      <dgm:t>
        <a:bodyPr/>
        <a:lstStyle/>
        <a:p>
          <a:endParaRPr lang="en-US"/>
        </a:p>
      </dgm:t>
    </dgm:pt>
    <dgm:pt modelId="{92FFC40E-6E29-1F4D-8F2E-37DA464A6BD4}" type="sibTrans" cxnId="{46C994DD-63E1-D246-80B5-488EA225F0E7}">
      <dgm:prSet/>
      <dgm:spPr/>
      <dgm:t>
        <a:bodyPr/>
        <a:lstStyle/>
        <a:p>
          <a:endParaRPr lang="en-US"/>
        </a:p>
      </dgm:t>
    </dgm:pt>
    <dgm:pt modelId="{B45E5567-F223-FB42-ABC9-25DF1CAE6B10}">
      <dgm:prSet phldrT="[Text]"/>
      <dgm:spPr/>
      <dgm:t>
        <a:bodyPr/>
        <a:lstStyle/>
        <a:p>
          <a:endParaRPr lang="en-US" dirty="0"/>
        </a:p>
      </dgm:t>
    </dgm:pt>
    <dgm:pt modelId="{B3AB681C-9232-394D-AC99-95BB8098439B}" type="parTrans" cxnId="{EF4CBAF8-1120-6D4E-9609-696128C4C986}">
      <dgm:prSet/>
      <dgm:spPr/>
      <dgm:t>
        <a:bodyPr/>
        <a:lstStyle/>
        <a:p>
          <a:endParaRPr lang="en-US"/>
        </a:p>
      </dgm:t>
    </dgm:pt>
    <dgm:pt modelId="{4E3DDB3F-3452-3944-8CA1-56A2A1AB449A}" type="sibTrans" cxnId="{EF4CBAF8-1120-6D4E-9609-696128C4C986}">
      <dgm:prSet/>
      <dgm:spPr/>
      <dgm:t>
        <a:bodyPr/>
        <a:lstStyle/>
        <a:p>
          <a:endParaRPr lang="en-US"/>
        </a:p>
      </dgm:t>
    </dgm:pt>
    <dgm:pt modelId="{8965A09D-92F8-D940-B1F4-8AE9B91DCE91}">
      <dgm:prSet phldrT="[Text]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C036E4E3-9FA3-0E45-BC62-E69C22836826}" type="parTrans" cxnId="{DD1CC563-2FD5-4249-9769-E4F85AB6A307}">
      <dgm:prSet/>
      <dgm:spPr/>
      <dgm:t>
        <a:bodyPr/>
        <a:lstStyle/>
        <a:p>
          <a:endParaRPr lang="en-US"/>
        </a:p>
      </dgm:t>
    </dgm:pt>
    <dgm:pt modelId="{5FFB18C7-9A8D-A049-BA5C-4FE957788735}" type="sibTrans" cxnId="{DD1CC563-2FD5-4249-9769-E4F85AB6A307}">
      <dgm:prSet/>
      <dgm:spPr/>
      <dgm:t>
        <a:bodyPr/>
        <a:lstStyle/>
        <a:p>
          <a:endParaRPr lang="en-US"/>
        </a:p>
      </dgm:t>
    </dgm:pt>
    <dgm:pt modelId="{711246A9-ACAA-CD44-B02D-BEC3AE9D327C}" type="pres">
      <dgm:prSet presAssocID="{DF9FBCE3-09AD-8948-98C1-95246A874B6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E5633E4-A197-3E44-8B4A-6D37E8933F33}" type="pres">
      <dgm:prSet presAssocID="{DF9FBCE3-09AD-8948-98C1-95246A874B66}" presName="matrix" presStyleCnt="0"/>
      <dgm:spPr/>
    </dgm:pt>
    <dgm:pt modelId="{575EDDCD-15CC-3547-A6F9-2B64BC37CCFF}" type="pres">
      <dgm:prSet presAssocID="{DF9FBCE3-09AD-8948-98C1-95246A874B66}" presName="tile1" presStyleLbl="node1" presStyleIdx="0" presStyleCnt="4" custLinFactNeighborX="-6" custLinFactNeighborY="-11713"/>
      <dgm:spPr>
        <a:prstGeom prst="rect">
          <a:avLst/>
        </a:prstGeom>
      </dgm:spPr>
    </dgm:pt>
    <dgm:pt modelId="{075850D5-A78A-154C-B1F1-C36A83055A5E}" type="pres">
      <dgm:prSet presAssocID="{DF9FBCE3-09AD-8948-98C1-95246A874B6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8DEA05B-FD61-A04D-8C2D-B048E9AF99CC}" type="pres">
      <dgm:prSet presAssocID="{DF9FBCE3-09AD-8948-98C1-95246A874B66}" presName="tile2" presStyleLbl="node1" presStyleIdx="1" presStyleCnt="4"/>
      <dgm:spPr>
        <a:prstGeom prst="rect">
          <a:avLst/>
        </a:prstGeom>
      </dgm:spPr>
    </dgm:pt>
    <dgm:pt modelId="{9C1DD199-7E01-714B-B22E-A2BB50E5B4EB}" type="pres">
      <dgm:prSet presAssocID="{DF9FBCE3-09AD-8948-98C1-95246A874B6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EE11A63-5E1F-4B46-97C0-22E936FFDA1D}" type="pres">
      <dgm:prSet presAssocID="{DF9FBCE3-09AD-8948-98C1-95246A874B66}" presName="tile3" presStyleLbl="node1" presStyleIdx="2" presStyleCnt="4"/>
      <dgm:spPr>
        <a:prstGeom prst="rect">
          <a:avLst/>
        </a:prstGeom>
      </dgm:spPr>
    </dgm:pt>
    <dgm:pt modelId="{7E30DFE2-A45E-F04B-9A69-CAB9BC2EE2A4}" type="pres">
      <dgm:prSet presAssocID="{DF9FBCE3-09AD-8948-98C1-95246A874B6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670BADE-B43A-9848-A88E-B021C1914BEB}" type="pres">
      <dgm:prSet presAssocID="{DF9FBCE3-09AD-8948-98C1-95246A874B66}" presName="tile4" presStyleLbl="node1" presStyleIdx="3" presStyleCnt="4"/>
      <dgm:spPr>
        <a:prstGeom prst="rect">
          <a:avLst/>
        </a:prstGeom>
      </dgm:spPr>
    </dgm:pt>
    <dgm:pt modelId="{3C825D36-C1A0-8445-A131-4544F4A62473}" type="pres">
      <dgm:prSet presAssocID="{DF9FBCE3-09AD-8948-98C1-95246A874B6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D88A646C-D6B3-C14F-830F-91747021832A}" type="pres">
      <dgm:prSet presAssocID="{DF9FBCE3-09AD-8948-98C1-95246A874B66}" presName="centerTile" presStyleLbl="fgShp" presStyleIdx="0" presStyleCnt="1" custScaleX="105300" custScaleY="107034">
        <dgm:presLayoutVars>
          <dgm:chMax val="0"/>
          <dgm:chPref val="0"/>
        </dgm:presLayoutVars>
      </dgm:prSet>
      <dgm:spPr>
        <a:prstGeom prst="diamond">
          <a:avLst/>
        </a:prstGeom>
      </dgm:spPr>
    </dgm:pt>
  </dgm:ptLst>
  <dgm:cxnLst>
    <dgm:cxn modelId="{3EA0DF00-7F1D-471E-83B8-87F368889412}" type="presOf" srcId="{8965A09D-92F8-D940-B1F4-8AE9B91DCE91}" destId="{3C825D36-C1A0-8445-A131-4544F4A62473}" srcOrd="1" destOrd="0" presId="urn:microsoft.com/office/officeart/2005/8/layout/matrix1"/>
    <dgm:cxn modelId="{3F1B3D09-9FDF-4966-91D3-DEDCF8955DAC}" type="presOf" srcId="{5A7816C1-E394-F24A-97A3-980D08441982}" destId="{D88A646C-D6B3-C14F-830F-91747021832A}" srcOrd="0" destOrd="0" presId="urn:microsoft.com/office/officeart/2005/8/layout/matrix1"/>
    <dgm:cxn modelId="{94DC3327-E43E-443F-87D0-55B2880D5364}" type="presOf" srcId="{B45E5567-F223-FB42-ABC9-25DF1CAE6B10}" destId="{CEE11A63-5E1F-4B46-97C0-22E936FFDA1D}" srcOrd="0" destOrd="0" presId="urn:microsoft.com/office/officeart/2005/8/layout/matrix1"/>
    <dgm:cxn modelId="{7BDF9637-43A0-0F40-9699-D70B8D202654}" srcId="{DF9FBCE3-09AD-8948-98C1-95246A874B66}" destId="{5A7816C1-E394-F24A-97A3-980D08441982}" srcOrd="0" destOrd="0" parTransId="{097EFB8C-C798-8242-8CDD-99B770FA0C69}" sibTransId="{519D7BB4-CB01-E146-B29B-C03FBB54EB58}"/>
    <dgm:cxn modelId="{77A20041-0BED-4408-B24A-C5F8BD844ACA}" type="presOf" srcId="{8965A09D-92F8-D940-B1F4-8AE9B91DCE91}" destId="{3670BADE-B43A-9848-A88E-B021C1914BEB}" srcOrd="0" destOrd="0" presId="urn:microsoft.com/office/officeart/2005/8/layout/matrix1"/>
    <dgm:cxn modelId="{EFC30D63-70B4-C747-9CDF-275600731605}" srcId="{5A7816C1-E394-F24A-97A3-980D08441982}" destId="{9E3CE979-5253-9842-930B-006A95495692}" srcOrd="0" destOrd="0" parTransId="{77630C4E-4F42-6441-8E14-DDC75BAC97B7}" sibTransId="{BF1EB4EC-6A7E-F949-BD2E-7822A8F4C109}"/>
    <dgm:cxn modelId="{DD1CC563-2FD5-4249-9769-E4F85AB6A307}" srcId="{5A7816C1-E394-F24A-97A3-980D08441982}" destId="{8965A09D-92F8-D940-B1F4-8AE9B91DCE91}" srcOrd="3" destOrd="0" parTransId="{C036E4E3-9FA3-0E45-BC62-E69C22836826}" sibTransId="{5FFB18C7-9A8D-A049-BA5C-4FE957788735}"/>
    <dgm:cxn modelId="{77650A46-3EEB-4A97-A40D-15F220A1FDF0}" type="presOf" srcId="{B45E5567-F223-FB42-ABC9-25DF1CAE6B10}" destId="{7E30DFE2-A45E-F04B-9A69-CAB9BC2EE2A4}" srcOrd="1" destOrd="0" presId="urn:microsoft.com/office/officeart/2005/8/layout/matrix1"/>
    <dgm:cxn modelId="{270FE047-BBCA-43D0-B4FC-E13FEC5FD645}" type="presOf" srcId="{DF9FBCE3-09AD-8948-98C1-95246A874B66}" destId="{711246A9-ACAA-CD44-B02D-BEC3AE9D327C}" srcOrd="0" destOrd="0" presId="urn:microsoft.com/office/officeart/2005/8/layout/matrix1"/>
    <dgm:cxn modelId="{4CA17569-AA2E-4269-98AD-36565E52163B}" type="presOf" srcId="{16F3351B-ECF4-1A41-BCEB-2BB80F9398C7}" destId="{9C1DD199-7E01-714B-B22E-A2BB50E5B4EB}" srcOrd="1" destOrd="0" presId="urn:microsoft.com/office/officeart/2005/8/layout/matrix1"/>
    <dgm:cxn modelId="{D5A96B86-1B42-435B-8969-12176975821B}" type="presOf" srcId="{16F3351B-ECF4-1A41-BCEB-2BB80F9398C7}" destId="{D8DEA05B-FD61-A04D-8C2D-B048E9AF99CC}" srcOrd="0" destOrd="0" presId="urn:microsoft.com/office/officeart/2005/8/layout/matrix1"/>
    <dgm:cxn modelId="{46C994DD-63E1-D246-80B5-488EA225F0E7}" srcId="{5A7816C1-E394-F24A-97A3-980D08441982}" destId="{16F3351B-ECF4-1A41-BCEB-2BB80F9398C7}" srcOrd="1" destOrd="0" parTransId="{6E764EDC-961E-5945-BCA9-E5BD780EE62E}" sibTransId="{92FFC40E-6E29-1F4D-8F2E-37DA464A6BD4}"/>
    <dgm:cxn modelId="{8D9112E9-F981-4973-9B69-638D84ED9D7F}" type="presOf" srcId="{9E3CE979-5253-9842-930B-006A95495692}" destId="{075850D5-A78A-154C-B1F1-C36A83055A5E}" srcOrd="1" destOrd="0" presId="urn:microsoft.com/office/officeart/2005/8/layout/matrix1"/>
    <dgm:cxn modelId="{211CACEC-79B3-4E13-B27D-6878D4A21DA4}" type="presOf" srcId="{9E3CE979-5253-9842-930B-006A95495692}" destId="{575EDDCD-15CC-3547-A6F9-2B64BC37CCFF}" srcOrd="0" destOrd="0" presId="urn:microsoft.com/office/officeart/2005/8/layout/matrix1"/>
    <dgm:cxn modelId="{EF4CBAF8-1120-6D4E-9609-696128C4C986}" srcId="{5A7816C1-E394-F24A-97A3-980D08441982}" destId="{B45E5567-F223-FB42-ABC9-25DF1CAE6B10}" srcOrd="2" destOrd="0" parTransId="{B3AB681C-9232-394D-AC99-95BB8098439B}" sibTransId="{4E3DDB3F-3452-3944-8CA1-56A2A1AB449A}"/>
    <dgm:cxn modelId="{1912B9F1-D57A-4CDF-9626-33D273EFB150}" type="presParOf" srcId="{711246A9-ACAA-CD44-B02D-BEC3AE9D327C}" destId="{0E5633E4-A197-3E44-8B4A-6D37E8933F33}" srcOrd="0" destOrd="0" presId="urn:microsoft.com/office/officeart/2005/8/layout/matrix1"/>
    <dgm:cxn modelId="{D04B7E3D-13C2-4F3D-8968-2C3041FFA7A8}" type="presParOf" srcId="{0E5633E4-A197-3E44-8B4A-6D37E8933F33}" destId="{575EDDCD-15CC-3547-A6F9-2B64BC37CCFF}" srcOrd="0" destOrd="0" presId="urn:microsoft.com/office/officeart/2005/8/layout/matrix1"/>
    <dgm:cxn modelId="{94BF2ADC-6CB4-49A0-BD17-32076CCACB60}" type="presParOf" srcId="{0E5633E4-A197-3E44-8B4A-6D37E8933F33}" destId="{075850D5-A78A-154C-B1F1-C36A83055A5E}" srcOrd="1" destOrd="0" presId="urn:microsoft.com/office/officeart/2005/8/layout/matrix1"/>
    <dgm:cxn modelId="{C21BDA37-894B-4556-82A5-61F5123DA933}" type="presParOf" srcId="{0E5633E4-A197-3E44-8B4A-6D37E8933F33}" destId="{D8DEA05B-FD61-A04D-8C2D-B048E9AF99CC}" srcOrd="2" destOrd="0" presId="urn:microsoft.com/office/officeart/2005/8/layout/matrix1"/>
    <dgm:cxn modelId="{68B5CAAB-0839-427E-AC68-DDB15FB41BE1}" type="presParOf" srcId="{0E5633E4-A197-3E44-8B4A-6D37E8933F33}" destId="{9C1DD199-7E01-714B-B22E-A2BB50E5B4EB}" srcOrd="3" destOrd="0" presId="urn:microsoft.com/office/officeart/2005/8/layout/matrix1"/>
    <dgm:cxn modelId="{CEC58643-5D1D-408F-A0B1-E928B1D63A02}" type="presParOf" srcId="{0E5633E4-A197-3E44-8B4A-6D37E8933F33}" destId="{CEE11A63-5E1F-4B46-97C0-22E936FFDA1D}" srcOrd="4" destOrd="0" presId="urn:microsoft.com/office/officeart/2005/8/layout/matrix1"/>
    <dgm:cxn modelId="{1A7D3707-72EB-439D-A29A-A0FD8CB188A1}" type="presParOf" srcId="{0E5633E4-A197-3E44-8B4A-6D37E8933F33}" destId="{7E30DFE2-A45E-F04B-9A69-CAB9BC2EE2A4}" srcOrd="5" destOrd="0" presId="urn:microsoft.com/office/officeart/2005/8/layout/matrix1"/>
    <dgm:cxn modelId="{10A85459-A05A-4D08-A106-4B3E5EA45BE0}" type="presParOf" srcId="{0E5633E4-A197-3E44-8B4A-6D37E8933F33}" destId="{3670BADE-B43A-9848-A88E-B021C1914BEB}" srcOrd="6" destOrd="0" presId="urn:microsoft.com/office/officeart/2005/8/layout/matrix1"/>
    <dgm:cxn modelId="{ABFB3021-9CF1-4D76-BF3F-AC3C77B746C1}" type="presParOf" srcId="{0E5633E4-A197-3E44-8B4A-6D37E8933F33}" destId="{3C825D36-C1A0-8445-A131-4544F4A62473}" srcOrd="7" destOrd="0" presId="urn:microsoft.com/office/officeart/2005/8/layout/matrix1"/>
    <dgm:cxn modelId="{5E849C30-E5AA-41EB-ABF2-AAB65FB30E3D}" type="presParOf" srcId="{711246A9-ACAA-CD44-B02D-BEC3AE9D327C}" destId="{D88A646C-D6B3-C14F-830F-91747021832A}" srcOrd="1" destOrd="0" presId="urn:microsoft.com/office/officeart/2005/8/layout/matrix1"/>
  </dgm:cxnLst>
  <dgm:bg/>
  <dgm:whole>
    <a:ln w="57150" cmpd="sng"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823D02-DC3E-4A23-BD21-24EBB93558D8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E22579A7-7C1C-47F9-9BE9-2B6228BB29C8}">
      <dgm:prSet phldrT="[Text]" custT="1"/>
      <dgm:spPr/>
      <dgm:t>
        <a:bodyPr/>
        <a:lstStyle/>
        <a:p>
          <a:r>
            <a:rPr lang="en-US" sz="1600" dirty="0"/>
            <a:t>Code lists</a:t>
          </a:r>
          <a:endParaRPr lang="en-US" sz="1000" dirty="0"/>
        </a:p>
      </dgm:t>
    </dgm:pt>
    <dgm:pt modelId="{9F3404FB-1B79-4FF2-A59E-641F6B1FEF9D}" type="parTrans" cxnId="{FB688FDD-E269-4A3C-A18E-299382C7B212}">
      <dgm:prSet/>
      <dgm:spPr/>
      <dgm:t>
        <a:bodyPr/>
        <a:lstStyle/>
        <a:p>
          <a:endParaRPr lang="en-US"/>
        </a:p>
      </dgm:t>
    </dgm:pt>
    <dgm:pt modelId="{1400915F-D330-451D-8D6C-F6763C5425F8}" type="sibTrans" cxnId="{FB688FDD-E269-4A3C-A18E-299382C7B212}">
      <dgm:prSet/>
      <dgm:spPr/>
      <dgm:t>
        <a:bodyPr/>
        <a:lstStyle/>
        <a:p>
          <a:endParaRPr lang="en-US"/>
        </a:p>
      </dgm:t>
    </dgm:pt>
    <dgm:pt modelId="{5CDD6E1D-773C-421D-97B3-7090584F8CBF}">
      <dgm:prSet phldrT="[Text]" custT="1"/>
      <dgm:spPr/>
      <dgm:t>
        <a:bodyPr/>
        <a:lstStyle/>
        <a:p>
          <a:r>
            <a:rPr lang="en-US" sz="1600" dirty="0"/>
            <a:t>Text/Audio/Visual Analytics</a:t>
          </a:r>
        </a:p>
      </dgm:t>
    </dgm:pt>
    <dgm:pt modelId="{7BD2C994-A976-4CEF-9B44-77B1194F0EFF}" type="parTrans" cxnId="{2C00FD75-8B86-432A-9973-5CABC9DD7FC5}">
      <dgm:prSet/>
      <dgm:spPr/>
      <dgm:t>
        <a:bodyPr/>
        <a:lstStyle/>
        <a:p>
          <a:endParaRPr lang="en-US"/>
        </a:p>
      </dgm:t>
    </dgm:pt>
    <dgm:pt modelId="{CA5E509D-F680-4CAF-A942-059FD0431A33}" type="sibTrans" cxnId="{2C00FD75-8B86-432A-9973-5CABC9DD7FC5}">
      <dgm:prSet/>
      <dgm:spPr/>
      <dgm:t>
        <a:bodyPr/>
        <a:lstStyle/>
        <a:p>
          <a:endParaRPr lang="en-US"/>
        </a:p>
      </dgm:t>
    </dgm:pt>
    <dgm:pt modelId="{C6FB530F-ADFB-4F91-B3D2-0678C03A8ABD}">
      <dgm:prSet phldrT="[Text]" custT="1"/>
      <dgm:spPr/>
      <dgm:t>
        <a:bodyPr/>
        <a:lstStyle/>
        <a:p>
          <a:r>
            <a:rPr lang="en-US" sz="1600" dirty="0"/>
            <a:t>Predictive Analytics</a:t>
          </a:r>
        </a:p>
      </dgm:t>
    </dgm:pt>
    <dgm:pt modelId="{AEACA6C6-71F3-4EED-A7A6-01E5A82102FF}" type="parTrans" cxnId="{B26E320F-6BC7-4D1D-98C0-FCA52F8AAB29}">
      <dgm:prSet/>
      <dgm:spPr/>
      <dgm:t>
        <a:bodyPr/>
        <a:lstStyle/>
        <a:p>
          <a:endParaRPr lang="en-US"/>
        </a:p>
      </dgm:t>
    </dgm:pt>
    <dgm:pt modelId="{18DB89E1-FD0A-4B02-81C1-72575EB2F454}" type="sibTrans" cxnId="{B26E320F-6BC7-4D1D-98C0-FCA52F8AAB29}">
      <dgm:prSet/>
      <dgm:spPr/>
      <dgm:t>
        <a:bodyPr/>
        <a:lstStyle/>
        <a:p>
          <a:endParaRPr lang="en-US"/>
        </a:p>
      </dgm:t>
    </dgm:pt>
    <dgm:pt modelId="{61D6066D-6F31-49AE-B774-6C1B2602FEAB}">
      <dgm:prSet phldrT="[Text]" custT="1"/>
      <dgm:spPr/>
      <dgm:t>
        <a:bodyPr/>
        <a:lstStyle/>
        <a:p>
          <a:r>
            <a:rPr lang="en-US" sz="1600" dirty="0"/>
            <a:t>Information extraction</a:t>
          </a:r>
          <a:endParaRPr lang="en-US" sz="1000" dirty="0"/>
        </a:p>
      </dgm:t>
    </dgm:pt>
    <dgm:pt modelId="{1DB16DC9-CD15-4DBF-8216-C3EB3AF008BD}" type="parTrans" cxnId="{7775D34C-E9BC-484F-80B7-3FCEBB300771}">
      <dgm:prSet/>
      <dgm:spPr/>
      <dgm:t>
        <a:bodyPr/>
        <a:lstStyle/>
        <a:p>
          <a:endParaRPr lang="en-US"/>
        </a:p>
      </dgm:t>
    </dgm:pt>
    <dgm:pt modelId="{03165C93-813C-47F6-B769-E9BCAB04E7D7}" type="sibTrans" cxnId="{7775D34C-E9BC-484F-80B7-3FCEBB300771}">
      <dgm:prSet/>
      <dgm:spPr/>
      <dgm:t>
        <a:bodyPr/>
        <a:lstStyle/>
        <a:p>
          <a:endParaRPr lang="en-US"/>
        </a:p>
      </dgm:t>
    </dgm:pt>
    <dgm:pt modelId="{02961DAE-7632-46AE-A851-A3AFE283152F}">
      <dgm:prSet phldrT="[Text]" custT="1"/>
      <dgm:spPr/>
      <dgm:t>
        <a:bodyPr/>
        <a:lstStyle/>
        <a:p>
          <a:r>
            <a:rPr lang="en-US" sz="1600" dirty="0"/>
            <a:t>Unsupervised Learning</a:t>
          </a:r>
          <a:endParaRPr lang="en-US" sz="1800" dirty="0"/>
        </a:p>
      </dgm:t>
    </dgm:pt>
    <dgm:pt modelId="{0A5CCED4-13D9-47FF-9466-FE426186737F}" type="parTrans" cxnId="{03002892-DDC7-4334-9594-DCE271F88077}">
      <dgm:prSet/>
      <dgm:spPr/>
      <dgm:t>
        <a:bodyPr/>
        <a:lstStyle/>
        <a:p>
          <a:endParaRPr lang="en-US"/>
        </a:p>
      </dgm:t>
    </dgm:pt>
    <dgm:pt modelId="{4D864733-7996-4546-B8E6-F8780E8DA6D4}" type="sibTrans" cxnId="{03002892-DDC7-4334-9594-DCE271F88077}">
      <dgm:prSet/>
      <dgm:spPr/>
      <dgm:t>
        <a:bodyPr/>
        <a:lstStyle/>
        <a:p>
          <a:endParaRPr lang="en-US"/>
        </a:p>
      </dgm:t>
    </dgm:pt>
    <dgm:pt modelId="{232D4737-68B1-4457-9373-CE4925D79460}" type="pres">
      <dgm:prSet presAssocID="{E1823D02-DC3E-4A23-BD21-24EBB93558D8}" presName="Name0" presStyleCnt="0">
        <dgm:presLayoutVars>
          <dgm:dir/>
          <dgm:animLvl val="lvl"/>
          <dgm:resizeHandles val="exact"/>
        </dgm:presLayoutVars>
      </dgm:prSet>
      <dgm:spPr/>
    </dgm:pt>
    <dgm:pt modelId="{1204E4BD-8A3F-43B1-860E-4FBA7B5C7184}" type="pres">
      <dgm:prSet presAssocID="{E22579A7-7C1C-47F9-9BE9-2B6228BB29C8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57470982-B21D-4279-991D-8437C6AAA1F7}" type="pres">
      <dgm:prSet presAssocID="{1400915F-D330-451D-8D6C-F6763C5425F8}" presName="parTxOnlySpace" presStyleCnt="0"/>
      <dgm:spPr/>
    </dgm:pt>
    <dgm:pt modelId="{7BE5D73E-9DC6-49AA-B644-48ECC1B98F55}" type="pres">
      <dgm:prSet presAssocID="{61D6066D-6F31-49AE-B774-6C1B2602FEAB}" presName="parTxOnly" presStyleLbl="node1" presStyleIdx="1" presStyleCnt="5" custScaleX="115947">
        <dgm:presLayoutVars>
          <dgm:chMax val="0"/>
          <dgm:chPref val="0"/>
          <dgm:bulletEnabled val="1"/>
        </dgm:presLayoutVars>
      </dgm:prSet>
      <dgm:spPr/>
    </dgm:pt>
    <dgm:pt modelId="{B386CF55-EEDC-4DF3-82AA-970D616ACEDE}" type="pres">
      <dgm:prSet presAssocID="{03165C93-813C-47F6-B769-E9BCAB04E7D7}" presName="parTxOnlySpace" presStyleCnt="0"/>
      <dgm:spPr/>
    </dgm:pt>
    <dgm:pt modelId="{3887A5E4-166A-46D2-8F83-5AC026C25463}" type="pres">
      <dgm:prSet presAssocID="{5CDD6E1D-773C-421D-97B3-7090584F8CB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76F65A24-02EF-4D98-B76B-B7292DAD3F9F}" type="pres">
      <dgm:prSet presAssocID="{CA5E509D-F680-4CAF-A942-059FD0431A33}" presName="parTxOnlySpace" presStyleCnt="0"/>
      <dgm:spPr/>
    </dgm:pt>
    <dgm:pt modelId="{6DA59BEC-FF2F-466C-A68D-50E9C97F3DA8}" type="pres">
      <dgm:prSet presAssocID="{C6FB530F-ADFB-4F91-B3D2-0678C03A8ABD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0609CCE9-3F59-4409-8C7E-2C8332155D57}" type="pres">
      <dgm:prSet presAssocID="{18DB89E1-FD0A-4B02-81C1-72575EB2F454}" presName="parTxOnlySpace" presStyleCnt="0"/>
      <dgm:spPr/>
    </dgm:pt>
    <dgm:pt modelId="{06F6E3DE-F71A-4A33-AD03-4BBA73503D1A}" type="pres">
      <dgm:prSet presAssocID="{02961DAE-7632-46AE-A851-A3AFE283152F}" presName="parTxOnly" presStyleLbl="node1" presStyleIdx="4" presStyleCnt="5" custScaleX="122188">
        <dgm:presLayoutVars>
          <dgm:chMax val="0"/>
          <dgm:chPref val="0"/>
          <dgm:bulletEnabled val="1"/>
        </dgm:presLayoutVars>
      </dgm:prSet>
      <dgm:spPr/>
    </dgm:pt>
  </dgm:ptLst>
  <dgm:cxnLst>
    <dgm:cxn modelId="{B26E320F-6BC7-4D1D-98C0-FCA52F8AAB29}" srcId="{E1823D02-DC3E-4A23-BD21-24EBB93558D8}" destId="{C6FB530F-ADFB-4F91-B3D2-0678C03A8ABD}" srcOrd="3" destOrd="0" parTransId="{AEACA6C6-71F3-4EED-A7A6-01E5A82102FF}" sibTransId="{18DB89E1-FD0A-4B02-81C1-72575EB2F454}"/>
    <dgm:cxn modelId="{2B0D891D-CBFC-419D-9B7B-C4EF32A4B42E}" type="presOf" srcId="{02961DAE-7632-46AE-A851-A3AFE283152F}" destId="{06F6E3DE-F71A-4A33-AD03-4BBA73503D1A}" srcOrd="0" destOrd="0" presId="urn:microsoft.com/office/officeart/2005/8/layout/chevron1"/>
    <dgm:cxn modelId="{B77AF52A-D1EB-4581-9F92-9B545B6EC14D}" type="presOf" srcId="{C6FB530F-ADFB-4F91-B3D2-0678C03A8ABD}" destId="{6DA59BEC-FF2F-466C-A68D-50E9C97F3DA8}" srcOrd="0" destOrd="0" presId="urn:microsoft.com/office/officeart/2005/8/layout/chevron1"/>
    <dgm:cxn modelId="{7775D34C-E9BC-484F-80B7-3FCEBB300771}" srcId="{E1823D02-DC3E-4A23-BD21-24EBB93558D8}" destId="{61D6066D-6F31-49AE-B774-6C1B2602FEAB}" srcOrd="1" destOrd="0" parTransId="{1DB16DC9-CD15-4DBF-8216-C3EB3AF008BD}" sibTransId="{03165C93-813C-47F6-B769-E9BCAB04E7D7}"/>
    <dgm:cxn modelId="{40E9CA71-1BB1-4E6B-9C7E-5ADA0D2BF1FA}" type="presOf" srcId="{E22579A7-7C1C-47F9-9BE9-2B6228BB29C8}" destId="{1204E4BD-8A3F-43B1-860E-4FBA7B5C7184}" srcOrd="0" destOrd="0" presId="urn:microsoft.com/office/officeart/2005/8/layout/chevron1"/>
    <dgm:cxn modelId="{067A6D55-9933-4546-A845-BCD4F01FDD78}" type="presOf" srcId="{E1823D02-DC3E-4A23-BD21-24EBB93558D8}" destId="{232D4737-68B1-4457-9373-CE4925D79460}" srcOrd="0" destOrd="0" presId="urn:microsoft.com/office/officeart/2005/8/layout/chevron1"/>
    <dgm:cxn modelId="{2C00FD75-8B86-432A-9973-5CABC9DD7FC5}" srcId="{E1823D02-DC3E-4A23-BD21-24EBB93558D8}" destId="{5CDD6E1D-773C-421D-97B3-7090584F8CBF}" srcOrd="2" destOrd="0" parTransId="{7BD2C994-A976-4CEF-9B44-77B1194F0EFF}" sibTransId="{CA5E509D-F680-4CAF-A942-059FD0431A33}"/>
    <dgm:cxn modelId="{9B27635A-C567-473D-AF13-A66A44BEBFA1}" type="presOf" srcId="{61D6066D-6F31-49AE-B774-6C1B2602FEAB}" destId="{7BE5D73E-9DC6-49AA-B644-48ECC1B98F55}" srcOrd="0" destOrd="0" presId="urn:microsoft.com/office/officeart/2005/8/layout/chevron1"/>
    <dgm:cxn modelId="{03002892-DDC7-4334-9594-DCE271F88077}" srcId="{E1823D02-DC3E-4A23-BD21-24EBB93558D8}" destId="{02961DAE-7632-46AE-A851-A3AFE283152F}" srcOrd="4" destOrd="0" parTransId="{0A5CCED4-13D9-47FF-9466-FE426186737F}" sibTransId="{4D864733-7996-4546-B8E6-F8780E8DA6D4}"/>
    <dgm:cxn modelId="{3A3340B7-737C-4884-A556-CF653FF7001B}" type="presOf" srcId="{5CDD6E1D-773C-421D-97B3-7090584F8CBF}" destId="{3887A5E4-166A-46D2-8F83-5AC026C25463}" srcOrd="0" destOrd="0" presId="urn:microsoft.com/office/officeart/2005/8/layout/chevron1"/>
    <dgm:cxn modelId="{FB688FDD-E269-4A3C-A18E-299382C7B212}" srcId="{E1823D02-DC3E-4A23-BD21-24EBB93558D8}" destId="{E22579A7-7C1C-47F9-9BE9-2B6228BB29C8}" srcOrd="0" destOrd="0" parTransId="{9F3404FB-1B79-4FF2-A59E-641F6B1FEF9D}" sibTransId="{1400915F-D330-451D-8D6C-F6763C5425F8}"/>
    <dgm:cxn modelId="{8EF2D411-1EEC-45C3-B76A-426F94D953D1}" type="presParOf" srcId="{232D4737-68B1-4457-9373-CE4925D79460}" destId="{1204E4BD-8A3F-43B1-860E-4FBA7B5C7184}" srcOrd="0" destOrd="0" presId="urn:microsoft.com/office/officeart/2005/8/layout/chevron1"/>
    <dgm:cxn modelId="{9A2E32F5-4301-4F77-AD7E-1F05D7301634}" type="presParOf" srcId="{232D4737-68B1-4457-9373-CE4925D79460}" destId="{57470982-B21D-4279-991D-8437C6AAA1F7}" srcOrd="1" destOrd="0" presId="urn:microsoft.com/office/officeart/2005/8/layout/chevron1"/>
    <dgm:cxn modelId="{9F3FE562-461A-4BE1-845B-34F0DC3584B1}" type="presParOf" srcId="{232D4737-68B1-4457-9373-CE4925D79460}" destId="{7BE5D73E-9DC6-49AA-B644-48ECC1B98F55}" srcOrd="2" destOrd="0" presId="urn:microsoft.com/office/officeart/2005/8/layout/chevron1"/>
    <dgm:cxn modelId="{4003751C-7BBF-4D61-903A-B07BCD734B1A}" type="presParOf" srcId="{232D4737-68B1-4457-9373-CE4925D79460}" destId="{B386CF55-EEDC-4DF3-82AA-970D616ACEDE}" srcOrd="3" destOrd="0" presId="urn:microsoft.com/office/officeart/2005/8/layout/chevron1"/>
    <dgm:cxn modelId="{45198468-F78A-45FF-9F1E-D801EABC1D77}" type="presParOf" srcId="{232D4737-68B1-4457-9373-CE4925D79460}" destId="{3887A5E4-166A-46D2-8F83-5AC026C25463}" srcOrd="4" destOrd="0" presId="urn:microsoft.com/office/officeart/2005/8/layout/chevron1"/>
    <dgm:cxn modelId="{F9AAF07B-BDF0-4F45-9368-917EABA4A4B8}" type="presParOf" srcId="{232D4737-68B1-4457-9373-CE4925D79460}" destId="{76F65A24-02EF-4D98-B76B-B7292DAD3F9F}" srcOrd="5" destOrd="0" presId="urn:microsoft.com/office/officeart/2005/8/layout/chevron1"/>
    <dgm:cxn modelId="{766B861E-7337-4E52-932C-2E11B13CB48C}" type="presParOf" srcId="{232D4737-68B1-4457-9373-CE4925D79460}" destId="{6DA59BEC-FF2F-466C-A68D-50E9C97F3DA8}" srcOrd="6" destOrd="0" presId="urn:microsoft.com/office/officeart/2005/8/layout/chevron1"/>
    <dgm:cxn modelId="{6ACAD21B-DBAC-4CB8-BE1C-B5719D2221F3}" type="presParOf" srcId="{232D4737-68B1-4457-9373-CE4925D79460}" destId="{0609CCE9-3F59-4409-8C7E-2C8332155D57}" srcOrd="7" destOrd="0" presId="urn:microsoft.com/office/officeart/2005/8/layout/chevron1"/>
    <dgm:cxn modelId="{05B1BC82-024A-45AE-BF84-341F083EE80F}" type="presParOf" srcId="{232D4737-68B1-4457-9373-CE4925D79460}" destId="{06F6E3DE-F71A-4A33-AD03-4BBA73503D1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55E691-706F-4025-AC75-D95222CD604D}" type="doc">
      <dgm:prSet loTypeId="urn:microsoft.com/office/officeart/2005/8/layout/cycle7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A6401D0-9BC8-498C-8798-EC31DCEC85B2}">
      <dgm:prSet phldrT="[Text]"/>
      <dgm:spPr/>
      <dgm:t>
        <a:bodyPr/>
        <a:lstStyle/>
        <a:p>
          <a:r>
            <a:rPr lang="en-US" dirty="0"/>
            <a:t>Lifestyle Factors</a:t>
          </a:r>
        </a:p>
      </dgm:t>
    </dgm:pt>
    <dgm:pt modelId="{E444364E-7024-416E-A4FD-D3135D49B871}" type="parTrans" cxnId="{4E5C1BBF-AA16-4190-9F4C-5DB7A5DAF5ED}">
      <dgm:prSet/>
      <dgm:spPr/>
      <dgm:t>
        <a:bodyPr/>
        <a:lstStyle/>
        <a:p>
          <a:endParaRPr lang="en-US"/>
        </a:p>
      </dgm:t>
    </dgm:pt>
    <dgm:pt modelId="{F05403AE-CC13-4162-AD87-783CE066E47F}" type="sibTrans" cxnId="{4E5C1BBF-AA16-4190-9F4C-5DB7A5DAF5ED}">
      <dgm:prSet/>
      <dgm:spPr/>
      <dgm:t>
        <a:bodyPr/>
        <a:lstStyle/>
        <a:p>
          <a:endParaRPr lang="en-US"/>
        </a:p>
      </dgm:t>
    </dgm:pt>
    <dgm:pt modelId="{6143329F-5660-42DF-A68D-AFB44DB47600}">
      <dgm:prSet phldrT="[Text]"/>
      <dgm:spPr/>
      <dgm:t>
        <a:bodyPr/>
        <a:lstStyle/>
        <a:p>
          <a:r>
            <a:rPr lang="en-US" dirty="0"/>
            <a:t>Cardiovascular Outcomes</a:t>
          </a:r>
        </a:p>
      </dgm:t>
    </dgm:pt>
    <dgm:pt modelId="{5D24840B-A3F9-4A7C-844E-205AE5BB7404}" type="parTrans" cxnId="{E7FD3B59-CD3C-4BC9-9EEF-ECE3883EA846}">
      <dgm:prSet/>
      <dgm:spPr/>
      <dgm:t>
        <a:bodyPr/>
        <a:lstStyle/>
        <a:p>
          <a:endParaRPr lang="en-US"/>
        </a:p>
      </dgm:t>
    </dgm:pt>
    <dgm:pt modelId="{41A0FD44-53AC-468D-B107-5A18793D406D}" type="sibTrans" cxnId="{E7FD3B59-CD3C-4BC9-9EEF-ECE3883EA846}">
      <dgm:prSet/>
      <dgm:spPr/>
      <dgm:t>
        <a:bodyPr/>
        <a:lstStyle/>
        <a:p>
          <a:endParaRPr lang="en-US"/>
        </a:p>
      </dgm:t>
    </dgm:pt>
    <dgm:pt modelId="{DB602F9E-E7AF-4F8A-AC65-51168E25C743}">
      <dgm:prSet phldrT="[Text]"/>
      <dgm:spPr/>
      <dgm:t>
        <a:bodyPr/>
        <a:lstStyle/>
        <a:p>
          <a:r>
            <a:rPr lang="en-US" dirty="0"/>
            <a:t>New T2DM Drug</a:t>
          </a:r>
        </a:p>
      </dgm:t>
    </dgm:pt>
    <dgm:pt modelId="{D66F4000-1370-4AE9-B917-EF98BEAA0768}" type="parTrans" cxnId="{E5FDACA5-75EB-45AE-842B-5CF55E1C67B8}">
      <dgm:prSet/>
      <dgm:spPr/>
      <dgm:t>
        <a:bodyPr/>
        <a:lstStyle/>
        <a:p>
          <a:endParaRPr lang="en-US"/>
        </a:p>
      </dgm:t>
    </dgm:pt>
    <dgm:pt modelId="{6D33CE5C-0B52-4AF5-8619-B0CF0B40EC32}" type="sibTrans" cxnId="{E5FDACA5-75EB-45AE-842B-5CF55E1C67B8}">
      <dgm:prSet/>
      <dgm:spPr/>
      <dgm:t>
        <a:bodyPr/>
        <a:lstStyle/>
        <a:p>
          <a:endParaRPr lang="en-US"/>
        </a:p>
      </dgm:t>
    </dgm:pt>
    <dgm:pt modelId="{3BC48445-EE17-44BC-B5A8-F1F397A13A37}" type="pres">
      <dgm:prSet presAssocID="{4C55E691-706F-4025-AC75-D95222CD604D}" presName="Name0" presStyleCnt="0">
        <dgm:presLayoutVars>
          <dgm:dir/>
          <dgm:resizeHandles val="exact"/>
        </dgm:presLayoutVars>
      </dgm:prSet>
      <dgm:spPr/>
    </dgm:pt>
    <dgm:pt modelId="{21770427-DA03-4EC4-B2EA-C63D04E12BDE}" type="pres">
      <dgm:prSet presAssocID="{8A6401D0-9BC8-498C-8798-EC31DCEC85B2}" presName="node" presStyleLbl="node1" presStyleIdx="0" presStyleCnt="3">
        <dgm:presLayoutVars>
          <dgm:bulletEnabled val="1"/>
        </dgm:presLayoutVars>
      </dgm:prSet>
      <dgm:spPr/>
    </dgm:pt>
    <dgm:pt modelId="{C92811DF-70DD-4E83-95E5-43D1F2F30C9F}" type="pres">
      <dgm:prSet presAssocID="{F05403AE-CC13-4162-AD87-783CE066E47F}" presName="sibTrans" presStyleLbl="sibTrans2D1" presStyleIdx="0" presStyleCnt="3"/>
      <dgm:spPr>
        <a:prstGeom prst="rightArrow">
          <a:avLst/>
        </a:prstGeom>
      </dgm:spPr>
    </dgm:pt>
    <dgm:pt modelId="{683EBDEB-C869-4653-BA76-738A7DF5D10E}" type="pres">
      <dgm:prSet presAssocID="{F05403AE-CC13-4162-AD87-783CE066E47F}" presName="connectorText" presStyleLbl="sibTrans2D1" presStyleIdx="0" presStyleCnt="3"/>
      <dgm:spPr/>
    </dgm:pt>
    <dgm:pt modelId="{67B14EE8-4F93-4B97-9E39-482AD46AC5B8}" type="pres">
      <dgm:prSet presAssocID="{6143329F-5660-42DF-A68D-AFB44DB47600}" presName="node" presStyleLbl="node1" presStyleIdx="1" presStyleCnt="3">
        <dgm:presLayoutVars>
          <dgm:bulletEnabled val="1"/>
        </dgm:presLayoutVars>
      </dgm:prSet>
      <dgm:spPr/>
    </dgm:pt>
    <dgm:pt modelId="{A3986513-EE10-4EE8-B6CE-2F2F8010FD75}" type="pres">
      <dgm:prSet presAssocID="{41A0FD44-53AC-468D-B107-5A18793D406D}" presName="sibTrans" presStyleLbl="sibTrans2D1" presStyleIdx="1" presStyleCnt="3" custAng="10800000"/>
      <dgm:spPr>
        <a:prstGeom prst="rightArrow">
          <a:avLst/>
        </a:prstGeom>
      </dgm:spPr>
    </dgm:pt>
    <dgm:pt modelId="{4317AEE5-462E-4E9D-AF2F-B85B4F574B63}" type="pres">
      <dgm:prSet presAssocID="{41A0FD44-53AC-468D-B107-5A18793D406D}" presName="connectorText" presStyleLbl="sibTrans2D1" presStyleIdx="1" presStyleCnt="3"/>
      <dgm:spPr/>
    </dgm:pt>
    <dgm:pt modelId="{16649945-30B1-4204-B865-B104DF848E2A}" type="pres">
      <dgm:prSet presAssocID="{DB602F9E-E7AF-4F8A-AC65-51168E25C743}" presName="node" presStyleLbl="node1" presStyleIdx="2" presStyleCnt="3">
        <dgm:presLayoutVars>
          <dgm:bulletEnabled val="1"/>
        </dgm:presLayoutVars>
      </dgm:prSet>
      <dgm:spPr/>
    </dgm:pt>
    <dgm:pt modelId="{E450070E-57FB-4517-9FC7-1315527A917A}" type="pres">
      <dgm:prSet presAssocID="{6D33CE5C-0B52-4AF5-8619-B0CF0B40EC32}" presName="sibTrans" presStyleLbl="sibTrans2D1" presStyleIdx="2" presStyleCnt="3" custAng="10724500"/>
      <dgm:spPr>
        <a:prstGeom prst="rightArrow">
          <a:avLst/>
        </a:prstGeom>
      </dgm:spPr>
    </dgm:pt>
    <dgm:pt modelId="{D38675D4-49C4-4373-BA60-395BC3B5E601}" type="pres">
      <dgm:prSet presAssocID="{6D33CE5C-0B52-4AF5-8619-B0CF0B40EC32}" presName="connectorText" presStyleLbl="sibTrans2D1" presStyleIdx="2" presStyleCnt="3"/>
      <dgm:spPr/>
    </dgm:pt>
  </dgm:ptLst>
  <dgm:cxnLst>
    <dgm:cxn modelId="{72E70F2D-7F76-4BC2-9549-A7DA92D9254C}" type="presOf" srcId="{F05403AE-CC13-4162-AD87-783CE066E47F}" destId="{C92811DF-70DD-4E83-95E5-43D1F2F30C9F}" srcOrd="0" destOrd="0" presId="urn:microsoft.com/office/officeart/2005/8/layout/cycle7"/>
    <dgm:cxn modelId="{609DEC46-823E-47FA-ABC4-78A242D5EB25}" type="presOf" srcId="{4C55E691-706F-4025-AC75-D95222CD604D}" destId="{3BC48445-EE17-44BC-B5A8-F1F397A13A37}" srcOrd="0" destOrd="0" presId="urn:microsoft.com/office/officeart/2005/8/layout/cycle7"/>
    <dgm:cxn modelId="{791B9478-C3F9-4259-89DB-26A153873ED8}" type="presOf" srcId="{DB602F9E-E7AF-4F8A-AC65-51168E25C743}" destId="{16649945-30B1-4204-B865-B104DF848E2A}" srcOrd="0" destOrd="0" presId="urn:microsoft.com/office/officeart/2005/8/layout/cycle7"/>
    <dgm:cxn modelId="{E7FD3B59-CD3C-4BC9-9EEF-ECE3883EA846}" srcId="{4C55E691-706F-4025-AC75-D95222CD604D}" destId="{6143329F-5660-42DF-A68D-AFB44DB47600}" srcOrd="1" destOrd="0" parTransId="{5D24840B-A3F9-4A7C-844E-205AE5BB7404}" sibTransId="{41A0FD44-53AC-468D-B107-5A18793D406D}"/>
    <dgm:cxn modelId="{BD299589-1D7B-4A9B-9F1C-F3A2DF23AD2F}" type="presOf" srcId="{6D33CE5C-0B52-4AF5-8619-B0CF0B40EC32}" destId="{E450070E-57FB-4517-9FC7-1315527A917A}" srcOrd="0" destOrd="0" presId="urn:microsoft.com/office/officeart/2005/8/layout/cycle7"/>
    <dgm:cxn modelId="{61E83492-A370-4961-987A-FAB195D6E6FC}" type="presOf" srcId="{41A0FD44-53AC-468D-B107-5A18793D406D}" destId="{4317AEE5-462E-4E9D-AF2F-B85B4F574B63}" srcOrd="1" destOrd="0" presId="urn:microsoft.com/office/officeart/2005/8/layout/cycle7"/>
    <dgm:cxn modelId="{4234E893-1903-479F-B078-D212FB6EA56E}" type="presOf" srcId="{6143329F-5660-42DF-A68D-AFB44DB47600}" destId="{67B14EE8-4F93-4B97-9E39-482AD46AC5B8}" srcOrd="0" destOrd="0" presId="urn:microsoft.com/office/officeart/2005/8/layout/cycle7"/>
    <dgm:cxn modelId="{DD6D78A0-5A8B-4C6F-BACC-F5DEA68DB9B3}" type="presOf" srcId="{6D33CE5C-0B52-4AF5-8619-B0CF0B40EC32}" destId="{D38675D4-49C4-4373-BA60-395BC3B5E601}" srcOrd="1" destOrd="0" presId="urn:microsoft.com/office/officeart/2005/8/layout/cycle7"/>
    <dgm:cxn modelId="{E5FDACA5-75EB-45AE-842B-5CF55E1C67B8}" srcId="{4C55E691-706F-4025-AC75-D95222CD604D}" destId="{DB602F9E-E7AF-4F8A-AC65-51168E25C743}" srcOrd="2" destOrd="0" parTransId="{D66F4000-1370-4AE9-B917-EF98BEAA0768}" sibTransId="{6D33CE5C-0B52-4AF5-8619-B0CF0B40EC32}"/>
    <dgm:cxn modelId="{8E16B1AB-9689-4184-ADB1-856B49C53844}" type="presOf" srcId="{F05403AE-CC13-4162-AD87-783CE066E47F}" destId="{683EBDEB-C869-4653-BA76-738A7DF5D10E}" srcOrd="1" destOrd="0" presId="urn:microsoft.com/office/officeart/2005/8/layout/cycle7"/>
    <dgm:cxn modelId="{4E5C1BBF-AA16-4190-9F4C-5DB7A5DAF5ED}" srcId="{4C55E691-706F-4025-AC75-D95222CD604D}" destId="{8A6401D0-9BC8-498C-8798-EC31DCEC85B2}" srcOrd="0" destOrd="0" parTransId="{E444364E-7024-416E-A4FD-D3135D49B871}" sibTransId="{F05403AE-CC13-4162-AD87-783CE066E47F}"/>
    <dgm:cxn modelId="{6F1C92EB-51B8-453A-B7AD-9855F3458736}" type="presOf" srcId="{41A0FD44-53AC-468D-B107-5A18793D406D}" destId="{A3986513-EE10-4EE8-B6CE-2F2F8010FD75}" srcOrd="0" destOrd="0" presId="urn:microsoft.com/office/officeart/2005/8/layout/cycle7"/>
    <dgm:cxn modelId="{7A2B52FD-35E1-4808-88A3-E27B69503511}" type="presOf" srcId="{8A6401D0-9BC8-498C-8798-EC31DCEC85B2}" destId="{21770427-DA03-4EC4-B2EA-C63D04E12BDE}" srcOrd="0" destOrd="0" presId="urn:microsoft.com/office/officeart/2005/8/layout/cycle7"/>
    <dgm:cxn modelId="{D2E0FC8E-38D6-41DE-AACB-8DD61441792A}" type="presParOf" srcId="{3BC48445-EE17-44BC-B5A8-F1F397A13A37}" destId="{21770427-DA03-4EC4-B2EA-C63D04E12BDE}" srcOrd="0" destOrd="0" presId="urn:microsoft.com/office/officeart/2005/8/layout/cycle7"/>
    <dgm:cxn modelId="{DD6BCB02-C6B3-4ABB-8290-C20903A6D124}" type="presParOf" srcId="{3BC48445-EE17-44BC-B5A8-F1F397A13A37}" destId="{C92811DF-70DD-4E83-95E5-43D1F2F30C9F}" srcOrd="1" destOrd="0" presId="urn:microsoft.com/office/officeart/2005/8/layout/cycle7"/>
    <dgm:cxn modelId="{FFA099E4-715D-42D6-8C93-BC2C0350A47D}" type="presParOf" srcId="{C92811DF-70DD-4E83-95E5-43D1F2F30C9F}" destId="{683EBDEB-C869-4653-BA76-738A7DF5D10E}" srcOrd="0" destOrd="0" presId="urn:microsoft.com/office/officeart/2005/8/layout/cycle7"/>
    <dgm:cxn modelId="{C71A7CC1-F0CC-4442-B88C-99B4224508E7}" type="presParOf" srcId="{3BC48445-EE17-44BC-B5A8-F1F397A13A37}" destId="{67B14EE8-4F93-4B97-9E39-482AD46AC5B8}" srcOrd="2" destOrd="0" presId="urn:microsoft.com/office/officeart/2005/8/layout/cycle7"/>
    <dgm:cxn modelId="{4BC15717-CD62-4326-8D19-45ADF643B91B}" type="presParOf" srcId="{3BC48445-EE17-44BC-B5A8-F1F397A13A37}" destId="{A3986513-EE10-4EE8-B6CE-2F2F8010FD75}" srcOrd="3" destOrd="0" presId="urn:microsoft.com/office/officeart/2005/8/layout/cycle7"/>
    <dgm:cxn modelId="{D90D6F74-1C67-47EF-8070-7EAEA982134A}" type="presParOf" srcId="{A3986513-EE10-4EE8-B6CE-2F2F8010FD75}" destId="{4317AEE5-462E-4E9D-AF2F-B85B4F574B63}" srcOrd="0" destOrd="0" presId="urn:microsoft.com/office/officeart/2005/8/layout/cycle7"/>
    <dgm:cxn modelId="{5186AF17-A087-4FE3-8BDD-5CA976FB9157}" type="presParOf" srcId="{3BC48445-EE17-44BC-B5A8-F1F397A13A37}" destId="{16649945-30B1-4204-B865-B104DF848E2A}" srcOrd="4" destOrd="0" presId="urn:microsoft.com/office/officeart/2005/8/layout/cycle7"/>
    <dgm:cxn modelId="{D44BCE7D-E045-4C74-AEC0-29A09E94C144}" type="presParOf" srcId="{3BC48445-EE17-44BC-B5A8-F1F397A13A37}" destId="{E450070E-57FB-4517-9FC7-1315527A917A}" srcOrd="5" destOrd="0" presId="urn:microsoft.com/office/officeart/2005/8/layout/cycle7"/>
    <dgm:cxn modelId="{41520F30-C559-412A-9B2F-A852D6B612BB}" type="presParOf" srcId="{E450070E-57FB-4517-9FC7-1315527A917A}" destId="{D38675D4-49C4-4373-BA60-395BC3B5E60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EDDCD-15CC-3547-A6F9-2B64BC37CCFF}">
      <dsp:nvSpPr>
        <dsp:cNvPr id="0" name=""/>
        <dsp:cNvSpPr/>
      </dsp:nvSpPr>
      <dsp:spPr>
        <a:xfrm rot="16200000">
          <a:off x="1039142" y="-1039142"/>
          <a:ext cx="2229286" cy="43075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832" tIns="433832" rIns="433832" bIns="433832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100" kern="1200" dirty="0"/>
        </a:p>
      </dsp:txBody>
      <dsp:txXfrm rot="5400000">
        <a:off x="0" y="0"/>
        <a:ext cx="4307571" cy="1671964"/>
      </dsp:txXfrm>
    </dsp:sp>
    <dsp:sp modelId="{D8DEA05B-FD61-A04D-8C2D-B048E9AF99CC}">
      <dsp:nvSpPr>
        <dsp:cNvPr id="0" name=""/>
        <dsp:cNvSpPr/>
      </dsp:nvSpPr>
      <dsp:spPr>
        <a:xfrm>
          <a:off x="4307571" y="0"/>
          <a:ext cx="4307571" cy="222928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832" tIns="433832" rIns="433832" bIns="433832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100" kern="1200" dirty="0"/>
        </a:p>
      </dsp:txBody>
      <dsp:txXfrm>
        <a:off x="4307571" y="0"/>
        <a:ext cx="4307571" cy="1671964"/>
      </dsp:txXfrm>
    </dsp:sp>
    <dsp:sp modelId="{CEE11A63-5E1F-4B46-97C0-22E936FFDA1D}">
      <dsp:nvSpPr>
        <dsp:cNvPr id="0" name=""/>
        <dsp:cNvSpPr/>
      </dsp:nvSpPr>
      <dsp:spPr>
        <a:xfrm rot="10800000">
          <a:off x="0" y="2229286"/>
          <a:ext cx="4307571" cy="222928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832" tIns="433832" rIns="433832" bIns="433832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100" kern="1200" dirty="0"/>
        </a:p>
      </dsp:txBody>
      <dsp:txXfrm rot="10800000">
        <a:off x="0" y="2786608"/>
        <a:ext cx="4307571" cy="1671964"/>
      </dsp:txXfrm>
    </dsp:sp>
    <dsp:sp modelId="{3670BADE-B43A-9848-A88E-B021C1914BEB}">
      <dsp:nvSpPr>
        <dsp:cNvPr id="0" name=""/>
        <dsp:cNvSpPr/>
      </dsp:nvSpPr>
      <dsp:spPr>
        <a:xfrm rot="5400000">
          <a:off x="5346714" y="1190143"/>
          <a:ext cx="2229286" cy="43075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832" tIns="433832" rIns="433832" bIns="433832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100" kern="1200" dirty="0">
            <a:solidFill>
              <a:schemeClr val="bg1"/>
            </a:solidFill>
          </a:endParaRPr>
        </a:p>
      </dsp:txBody>
      <dsp:txXfrm rot="-5400000">
        <a:off x="4307571" y="2786607"/>
        <a:ext cx="4307571" cy="1671964"/>
      </dsp:txXfrm>
    </dsp:sp>
    <dsp:sp modelId="{D88A646C-D6B3-C14F-830F-91747021832A}">
      <dsp:nvSpPr>
        <dsp:cNvPr id="0" name=""/>
        <dsp:cNvSpPr/>
      </dsp:nvSpPr>
      <dsp:spPr>
        <a:xfrm>
          <a:off x="2946809" y="1632762"/>
          <a:ext cx="2721523" cy="1193047"/>
        </a:xfrm>
        <a:prstGeom prst="diamond">
          <a:avLst/>
        </a:prstGeom>
        <a:solidFill>
          <a:srgbClr val="91B43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3627190" y="1931024"/>
        <a:ext cx="1360761" cy="5965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4E4BD-8A3F-43B1-860E-4FBA7B5C7184}">
      <dsp:nvSpPr>
        <dsp:cNvPr id="0" name=""/>
        <dsp:cNvSpPr/>
      </dsp:nvSpPr>
      <dsp:spPr>
        <a:xfrm>
          <a:off x="1429" y="409860"/>
          <a:ext cx="1766873" cy="70674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Code lists</a:t>
          </a:r>
          <a:endParaRPr lang="en-US" sz="1000" kern="1200" dirty="0"/>
        </a:p>
      </dsp:txBody>
      <dsp:txXfrm>
        <a:off x="354804" y="409860"/>
        <a:ext cx="1060124" cy="706749"/>
      </dsp:txXfrm>
    </dsp:sp>
    <dsp:sp modelId="{7BE5D73E-9DC6-49AA-B644-48ECC1B98F55}">
      <dsp:nvSpPr>
        <dsp:cNvPr id="0" name=""/>
        <dsp:cNvSpPr/>
      </dsp:nvSpPr>
      <dsp:spPr>
        <a:xfrm>
          <a:off x="1591615" y="409860"/>
          <a:ext cx="2048636" cy="706749"/>
        </a:xfrm>
        <a:prstGeom prst="chevron">
          <a:avLst/>
        </a:prstGeom>
        <a:solidFill>
          <a:schemeClr val="accent2">
            <a:hueOff val="118611"/>
            <a:satOff val="208"/>
            <a:lumOff val="-6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Information extraction</a:t>
          </a:r>
          <a:endParaRPr lang="en-US" sz="1000" kern="1200" dirty="0"/>
        </a:p>
      </dsp:txBody>
      <dsp:txXfrm>
        <a:off x="1944990" y="409860"/>
        <a:ext cx="1341887" cy="706749"/>
      </dsp:txXfrm>
    </dsp:sp>
    <dsp:sp modelId="{3887A5E4-166A-46D2-8F83-5AC026C25463}">
      <dsp:nvSpPr>
        <dsp:cNvPr id="0" name=""/>
        <dsp:cNvSpPr/>
      </dsp:nvSpPr>
      <dsp:spPr>
        <a:xfrm>
          <a:off x="3463565" y="409860"/>
          <a:ext cx="1766873" cy="706749"/>
        </a:xfrm>
        <a:prstGeom prst="chevron">
          <a:avLst/>
        </a:prstGeom>
        <a:solidFill>
          <a:schemeClr val="accent2">
            <a:hueOff val="237222"/>
            <a:satOff val="415"/>
            <a:lumOff val="-135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Text/Audio/Visual Analytics</a:t>
          </a:r>
        </a:p>
      </dsp:txBody>
      <dsp:txXfrm>
        <a:off x="3816940" y="409860"/>
        <a:ext cx="1060124" cy="706749"/>
      </dsp:txXfrm>
    </dsp:sp>
    <dsp:sp modelId="{6DA59BEC-FF2F-466C-A68D-50E9C97F3DA8}">
      <dsp:nvSpPr>
        <dsp:cNvPr id="0" name=""/>
        <dsp:cNvSpPr/>
      </dsp:nvSpPr>
      <dsp:spPr>
        <a:xfrm>
          <a:off x="5053751" y="409860"/>
          <a:ext cx="1766873" cy="706749"/>
        </a:xfrm>
        <a:prstGeom prst="chevron">
          <a:avLst/>
        </a:prstGeom>
        <a:solidFill>
          <a:schemeClr val="accent2">
            <a:hueOff val="355833"/>
            <a:satOff val="623"/>
            <a:lumOff val="-20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Predictive Analytics</a:t>
          </a:r>
        </a:p>
      </dsp:txBody>
      <dsp:txXfrm>
        <a:off x="5407126" y="409860"/>
        <a:ext cx="1060124" cy="706749"/>
      </dsp:txXfrm>
    </dsp:sp>
    <dsp:sp modelId="{06F6E3DE-F71A-4A33-AD03-4BBA73503D1A}">
      <dsp:nvSpPr>
        <dsp:cNvPr id="0" name=""/>
        <dsp:cNvSpPr/>
      </dsp:nvSpPr>
      <dsp:spPr>
        <a:xfrm>
          <a:off x="6643937" y="409860"/>
          <a:ext cx="2158907" cy="706749"/>
        </a:xfrm>
        <a:prstGeom prst="chevron">
          <a:avLst/>
        </a:prstGeom>
        <a:solidFill>
          <a:schemeClr val="accent2">
            <a:hueOff val="474445"/>
            <a:satOff val="830"/>
            <a:lumOff val="-27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Unsupervised Learning</a:t>
          </a:r>
          <a:endParaRPr lang="en-US" sz="1800" kern="1200" dirty="0"/>
        </a:p>
      </dsp:txBody>
      <dsp:txXfrm>
        <a:off x="6997312" y="409860"/>
        <a:ext cx="1452158" cy="7067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70427-DA03-4EC4-B2EA-C63D04E12BDE}">
      <dsp:nvSpPr>
        <dsp:cNvPr id="0" name=""/>
        <dsp:cNvSpPr/>
      </dsp:nvSpPr>
      <dsp:spPr>
        <a:xfrm>
          <a:off x="3469000" y="969"/>
          <a:ext cx="1723398" cy="8616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Lifestyle Factors</a:t>
          </a:r>
        </a:p>
      </dsp:txBody>
      <dsp:txXfrm>
        <a:off x="3494238" y="26207"/>
        <a:ext cx="1672922" cy="811223"/>
      </dsp:txXfrm>
    </dsp:sp>
    <dsp:sp modelId="{C92811DF-70DD-4E83-95E5-43D1F2F30C9F}">
      <dsp:nvSpPr>
        <dsp:cNvPr id="0" name=""/>
        <dsp:cNvSpPr/>
      </dsp:nvSpPr>
      <dsp:spPr>
        <a:xfrm rot="3600000">
          <a:off x="4593148" y="1513408"/>
          <a:ext cx="898142" cy="301594"/>
        </a:xfrm>
        <a:prstGeom prst="right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4683626" y="1573727"/>
        <a:ext cx="717186" cy="180956"/>
      </dsp:txXfrm>
    </dsp:sp>
    <dsp:sp modelId="{67B14EE8-4F93-4B97-9E39-482AD46AC5B8}">
      <dsp:nvSpPr>
        <dsp:cNvPr id="0" name=""/>
        <dsp:cNvSpPr/>
      </dsp:nvSpPr>
      <dsp:spPr>
        <a:xfrm>
          <a:off x="4892038" y="2465743"/>
          <a:ext cx="1723398" cy="8616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Cardiovascular Outcomes</a:t>
          </a:r>
        </a:p>
      </dsp:txBody>
      <dsp:txXfrm>
        <a:off x="4917276" y="2490981"/>
        <a:ext cx="1672922" cy="811223"/>
      </dsp:txXfrm>
    </dsp:sp>
    <dsp:sp modelId="{A3986513-EE10-4EE8-B6CE-2F2F8010FD75}">
      <dsp:nvSpPr>
        <dsp:cNvPr id="0" name=""/>
        <dsp:cNvSpPr/>
      </dsp:nvSpPr>
      <dsp:spPr>
        <a:xfrm>
          <a:off x="3881628" y="2745795"/>
          <a:ext cx="898142" cy="301594"/>
        </a:xfrm>
        <a:prstGeom prst="right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3972106" y="2806114"/>
        <a:ext cx="717186" cy="180956"/>
      </dsp:txXfrm>
    </dsp:sp>
    <dsp:sp modelId="{16649945-30B1-4204-B865-B104DF848E2A}">
      <dsp:nvSpPr>
        <dsp:cNvPr id="0" name=""/>
        <dsp:cNvSpPr/>
      </dsp:nvSpPr>
      <dsp:spPr>
        <a:xfrm>
          <a:off x="2045962" y="2465743"/>
          <a:ext cx="1723398" cy="8616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New T2DM Drug</a:t>
          </a:r>
        </a:p>
      </dsp:txBody>
      <dsp:txXfrm>
        <a:off x="2071200" y="2490981"/>
        <a:ext cx="1672922" cy="811223"/>
      </dsp:txXfrm>
    </dsp:sp>
    <dsp:sp modelId="{E450070E-57FB-4517-9FC7-1315527A917A}">
      <dsp:nvSpPr>
        <dsp:cNvPr id="0" name=""/>
        <dsp:cNvSpPr/>
      </dsp:nvSpPr>
      <dsp:spPr>
        <a:xfrm rot="7124500">
          <a:off x="3170109" y="1513408"/>
          <a:ext cx="898142" cy="301594"/>
        </a:xfrm>
        <a:prstGeom prst="right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260587" y="1573727"/>
        <a:ext cx="717186" cy="180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F2342-5270-9B40-8E7D-CBD98BB7E87F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53940-6E9A-5346-93BB-F264B7D9C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64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F9045-B7E0-4A45-94F9-FFE1488E1C29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02D1B-ECAF-6D46-A2AF-F38EC976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126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Cover:  What is the purpose of “big data”?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02D1B-ECAF-6D46-A2AF-F38EC976F8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95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02D1B-ECAF-6D46-A2AF-F38EC976F8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Nav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41401" y="209551"/>
            <a:ext cx="8685112" cy="6377433"/>
          </a:xfrm>
          <a:prstGeom prst="rect">
            <a:avLst/>
          </a:prstGeom>
          <a:solidFill>
            <a:srgbClr val="1E40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0257" y="2604030"/>
            <a:ext cx="5923488" cy="122859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0257" y="3886201"/>
            <a:ext cx="5923488" cy="438539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780258" y="2103605"/>
            <a:ext cx="2033777" cy="441811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189" indent="0">
              <a:buFont typeface="Arial"/>
              <a:buNone/>
              <a:defRPr/>
            </a:lvl2pPr>
            <a:lvl3pPr marL="914377" indent="0">
              <a:buNone/>
              <a:defRPr/>
            </a:lvl3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1542939" y="6595356"/>
            <a:ext cx="7065224" cy="20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800">
              <a:latin typeface="Arial"/>
              <a:cs typeface="Arial"/>
            </a:endParaRPr>
          </a:p>
        </p:txBody>
      </p:sp>
      <p:pic>
        <p:nvPicPr>
          <p:cNvPr id="20" name="Picture 19" descr="Box_Blue&amp;White_Slid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319" y="0"/>
            <a:ext cx="1697164" cy="1227452"/>
          </a:xfrm>
          <a:prstGeom prst="rect">
            <a:avLst/>
          </a:prstGeom>
        </p:spPr>
      </p:pic>
      <p:sp>
        <p:nvSpPr>
          <p:cNvPr id="21" name="Date Placeholder 3"/>
          <p:cNvSpPr>
            <a:spLocks noGrp="1"/>
          </p:cNvSpPr>
          <p:nvPr>
            <p:ph type="dt" sz="half" idx="11"/>
          </p:nvPr>
        </p:nvSpPr>
        <p:spPr>
          <a:xfrm>
            <a:off x="241300" y="6586984"/>
            <a:ext cx="2133600" cy="271016"/>
          </a:xfrm>
        </p:spPr>
        <p:txBody>
          <a:bodyPr/>
          <a:lstStyle>
            <a:lvl1pPr>
              <a:defRPr sz="900"/>
            </a:lvl1pPr>
          </a:lstStyle>
          <a:p>
            <a:fld id="{CA48F767-F060-D947-BA05-EE33CF212189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426355" y="6586984"/>
            <a:ext cx="6500158" cy="271016"/>
          </a:xfrm>
        </p:spPr>
        <p:txBody>
          <a:bodyPr/>
          <a:lstStyle>
            <a:lvl1pPr algn="r">
              <a:defRPr sz="900"/>
            </a:lvl1pPr>
          </a:lstStyle>
          <a:p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5515299"/>
            <a:ext cx="9154325" cy="710329"/>
            <a:chOff x="0" y="5267513"/>
            <a:chExt cx="9154325" cy="710329"/>
          </a:xfrm>
        </p:grpSpPr>
        <p:sp>
          <p:nvSpPr>
            <p:cNvPr id="17" name="Freeform 16"/>
            <p:cNvSpPr/>
            <p:nvPr userDrawn="1"/>
          </p:nvSpPr>
          <p:spPr>
            <a:xfrm>
              <a:off x="0" y="5267513"/>
              <a:ext cx="6875200" cy="710329"/>
            </a:xfrm>
            <a:custGeom>
              <a:avLst/>
              <a:gdLst>
                <a:gd name="connsiteX0" fmla="*/ 0 w 6906955"/>
                <a:gd name="connsiteY0" fmla="*/ 0 h 616772"/>
                <a:gd name="connsiteX1" fmla="*/ 6906955 w 6906955"/>
                <a:gd name="connsiteY1" fmla="*/ 0 h 616772"/>
                <a:gd name="connsiteX2" fmla="*/ 6889392 w 6906955"/>
                <a:gd name="connsiteY2" fmla="*/ 32356 h 616772"/>
                <a:gd name="connsiteX3" fmla="*/ 6831884 w 6906955"/>
                <a:gd name="connsiteY3" fmla="*/ 317206 h 616772"/>
                <a:gd name="connsiteX4" fmla="*/ 6889392 w 6906955"/>
                <a:gd name="connsiteY4" fmla="*/ 602056 h 616772"/>
                <a:gd name="connsiteX5" fmla="*/ 6897380 w 6906955"/>
                <a:gd name="connsiteY5" fmla="*/ 616772 h 616772"/>
                <a:gd name="connsiteX6" fmla="*/ 0 w 6906955"/>
                <a:gd name="connsiteY6" fmla="*/ 616772 h 616772"/>
                <a:gd name="connsiteX7" fmla="*/ 0 w 6906955"/>
                <a:gd name="connsiteY7" fmla="*/ 0 h 61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06955" h="616772">
                  <a:moveTo>
                    <a:pt x="0" y="0"/>
                  </a:moveTo>
                  <a:lnTo>
                    <a:pt x="6906955" y="0"/>
                  </a:lnTo>
                  <a:lnTo>
                    <a:pt x="6889392" y="32356"/>
                  </a:lnTo>
                  <a:cubicBezTo>
                    <a:pt x="6852362" y="119908"/>
                    <a:pt x="6831884" y="216166"/>
                    <a:pt x="6831884" y="317206"/>
                  </a:cubicBezTo>
                  <a:cubicBezTo>
                    <a:pt x="6831884" y="418247"/>
                    <a:pt x="6852362" y="514504"/>
                    <a:pt x="6889392" y="602056"/>
                  </a:cubicBezTo>
                  <a:lnTo>
                    <a:pt x="6897380" y="616772"/>
                  </a:lnTo>
                  <a:lnTo>
                    <a:pt x="0" y="6167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6FAF">
                <a:alpha val="89804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>
                <a:latin typeface="Arial"/>
                <a:cs typeface="Arial"/>
              </a:endParaRPr>
            </a:p>
          </p:txBody>
        </p:sp>
        <p:sp>
          <p:nvSpPr>
            <p:cNvPr id="18" name="Freeform 17"/>
            <p:cNvSpPr/>
            <p:nvPr userDrawn="1"/>
          </p:nvSpPr>
          <p:spPr>
            <a:xfrm>
              <a:off x="8354814" y="5267513"/>
              <a:ext cx="799511" cy="710329"/>
            </a:xfrm>
            <a:custGeom>
              <a:avLst/>
              <a:gdLst>
                <a:gd name="connsiteX0" fmla="*/ 0 w 939519"/>
                <a:gd name="connsiteY0" fmla="*/ 0 h 616772"/>
                <a:gd name="connsiteX1" fmla="*/ 939519 w 939519"/>
                <a:gd name="connsiteY1" fmla="*/ 0 h 616772"/>
                <a:gd name="connsiteX2" fmla="*/ 939519 w 939519"/>
                <a:gd name="connsiteY2" fmla="*/ 616772 h 616772"/>
                <a:gd name="connsiteX3" fmla="*/ 9575 w 939519"/>
                <a:gd name="connsiteY3" fmla="*/ 616772 h 616772"/>
                <a:gd name="connsiteX4" fmla="*/ 17562 w 939519"/>
                <a:gd name="connsiteY4" fmla="*/ 602056 h 616772"/>
                <a:gd name="connsiteX5" fmla="*/ 75070 w 939519"/>
                <a:gd name="connsiteY5" fmla="*/ 317206 h 616772"/>
                <a:gd name="connsiteX6" fmla="*/ 17562 w 939519"/>
                <a:gd name="connsiteY6" fmla="*/ 32356 h 616772"/>
                <a:gd name="connsiteX7" fmla="*/ 0 w 939519"/>
                <a:gd name="connsiteY7" fmla="*/ 0 h 61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9519" h="616772">
                  <a:moveTo>
                    <a:pt x="0" y="0"/>
                  </a:moveTo>
                  <a:lnTo>
                    <a:pt x="939519" y="0"/>
                  </a:lnTo>
                  <a:lnTo>
                    <a:pt x="939519" y="616772"/>
                  </a:lnTo>
                  <a:lnTo>
                    <a:pt x="9575" y="616772"/>
                  </a:lnTo>
                  <a:lnTo>
                    <a:pt x="17562" y="602056"/>
                  </a:lnTo>
                  <a:cubicBezTo>
                    <a:pt x="54593" y="514504"/>
                    <a:pt x="75070" y="418247"/>
                    <a:pt x="75070" y="317206"/>
                  </a:cubicBezTo>
                  <a:cubicBezTo>
                    <a:pt x="75070" y="216166"/>
                    <a:pt x="54593" y="119908"/>
                    <a:pt x="17562" y="3235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59FB2">
                <a:alpha val="89804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>
                <a:latin typeface="Arial"/>
                <a:cs typeface="Arial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87" y="5644453"/>
            <a:ext cx="2891276" cy="45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90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2" y="6261100"/>
            <a:ext cx="9154327" cy="418585"/>
            <a:chOff x="2" y="6261100"/>
            <a:chExt cx="9154327" cy="418585"/>
          </a:xfrm>
        </p:grpSpPr>
        <p:sp>
          <p:nvSpPr>
            <p:cNvPr id="17" name="Freeform 16"/>
            <p:cNvSpPr/>
            <p:nvPr userDrawn="1"/>
          </p:nvSpPr>
          <p:spPr>
            <a:xfrm>
              <a:off x="2" y="6261100"/>
              <a:ext cx="7779468" cy="418585"/>
            </a:xfrm>
            <a:custGeom>
              <a:avLst/>
              <a:gdLst>
                <a:gd name="connsiteX0" fmla="*/ 0 w 7779468"/>
                <a:gd name="connsiteY0" fmla="*/ 0 h 371894"/>
                <a:gd name="connsiteX1" fmla="*/ 7777897 w 7779468"/>
                <a:gd name="connsiteY1" fmla="*/ 0 h 371894"/>
                <a:gd name="connsiteX2" fmla="*/ 7749676 w 7779468"/>
                <a:gd name="connsiteY2" fmla="*/ 87903 h 371894"/>
                <a:gd name="connsiteX3" fmla="*/ 7739639 w 7779468"/>
                <a:gd name="connsiteY3" fmla="*/ 184171 h 371894"/>
                <a:gd name="connsiteX4" fmla="*/ 7778462 w 7779468"/>
                <a:gd name="connsiteY4" fmla="*/ 370103 h 371894"/>
                <a:gd name="connsiteX5" fmla="*/ 7779468 w 7779468"/>
                <a:gd name="connsiteY5" fmla="*/ 371894 h 371894"/>
                <a:gd name="connsiteX6" fmla="*/ 0 w 7779468"/>
                <a:gd name="connsiteY6" fmla="*/ 371894 h 371894"/>
                <a:gd name="connsiteX7" fmla="*/ 0 w 7779468"/>
                <a:gd name="connsiteY7" fmla="*/ 0 h 371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79468" h="371894">
                  <a:moveTo>
                    <a:pt x="0" y="0"/>
                  </a:moveTo>
                  <a:lnTo>
                    <a:pt x="7777897" y="0"/>
                  </a:lnTo>
                  <a:lnTo>
                    <a:pt x="7749676" y="87903"/>
                  </a:lnTo>
                  <a:cubicBezTo>
                    <a:pt x="7743095" y="118999"/>
                    <a:pt x="7739639" y="151195"/>
                    <a:pt x="7739639" y="184171"/>
                  </a:cubicBezTo>
                  <a:cubicBezTo>
                    <a:pt x="7739639" y="250124"/>
                    <a:pt x="7753463" y="312955"/>
                    <a:pt x="7778462" y="370103"/>
                  </a:cubicBezTo>
                  <a:lnTo>
                    <a:pt x="7779468" y="371894"/>
                  </a:lnTo>
                  <a:lnTo>
                    <a:pt x="0" y="3718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6FA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Freeform 20"/>
            <p:cNvSpPr/>
            <p:nvPr userDrawn="1"/>
          </p:nvSpPr>
          <p:spPr>
            <a:xfrm>
              <a:off x="8698202" y="6261100"/>
              <a:ext cx="456127" cy="418585"/>
            </a:xfrm>
            <a:custGeom>
              <a:avLst/>
              <a:gdLst>
                <a:gd name="connsiteX0" fmla="*/ 1570 w 456127"/>
                <a:gd name="connsiteY0" fmla="*/ 0 h 371894"/>
                <a:gd name="connsiteX1" fmla="*/ 456127 w 456127"/>
                <a:gd name="connsiteY1" fmla="*/ 0 h 371894"/>
                <a:gd name="connsiteX2" fmla="*/ 456127 w 456127"/>
                <a:gd name="connsiteY2" fmla="*/ 371894 h 371894"/>
                <a:gd name="connsiteX3" fmla="*/ 0 w 456127"/>
                <a:gd name="connsiteY3" fmla="*/ 371894 h 371894"/>
                <a:gd name="connsiteX4" fmla="*/ 1005 w 456127"/>
                <a:gd name="connsiteY4" fmla="*/ 370103 h 371894"/>
                <a:gd name="connsiteX5" fmla="*/ 39828 w 456127"/>
                <a:gd name="connsiteY5" fmla="*/ 184171 h 371894"/>
                <a:gd name="connsiteX6" fmla="*/ 29791 w 456127"/>
                <a:gd name="connsiteY6" fmla="*/ 87903 h 371894"/>
                <a:gd name="connsiteX7" fmla="*/ 1570 w 456127"/>
                <a:gd name="connsiteY7" fmla="*/ 0 h 371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6127" h="371894">
                  <a:moveTo>
                    <a:pt x="1570" y="0"/>
                  </a:moveTo>
                  <a:lnTo>
                    <a:pt x="456127" y="0"/>
                  </a:lnTo>
                  <a:lnTo>
                    <a:pt x="456127" y="371894"/>
                  </a:lnTo>
                  <a:lnTo>
                    <a:pt x="0" y="371894"/>
                  </a:lnTo>
                  <a:lnTo>
                    <a:pt x="1005" y="370103"/>
                  </a:lnTo>
                  <a:cubicBezTo>
                    <a:pt x="26004" y="312955"/>
                    <a:pt x="39828" y="250124"/>
                    <a:pt x="39828" y="184171"/>
                  </a:cubicBezTo>
                  <a:cubicBezTo>
                    <a:pt x="39828" y="151195"/>
                    <a:pt x="36372" y="118999"/>
                    <a:pt x="29791" y="87903"/>
                  </a:cubicBezTo>
                  <a:lnTo>
                    <a:pt x="1570" y="0"/>
                  </a:lnTo>
                  <a:close/>
                </a:path>
              </a:pathLst>
            </a:custGeom>
            <a:solidFill>
              <a:srgbClr val="459FB2">
                <a:alpha val="89804"/>
              </a:srgb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0" y="199237"/>
            <a:ext cx="9144000" cy="11564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241300" y="1450975"/>
            <a:ext cx="8686800" cy="1143000"/>
          </a:xfrm>
        </p:spPr>
        <p:txBody>
          <a:bodyPr/>
          <a:lstStyle>
            <a:lvl1pPr algn="ctr">
              <a:defRPr>
                <a:solidFill>
                  <a:srgbClr val="459FB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8" name="Picture 17" descr="rti_hs_logo_logo_full_color_Slid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844" y="0"/>
            <a:ext cx="1061058" cy="767397"/>
          </a:xfrm>
          <a:prstGeom prst="rect">
            <a:avLst/>
          </a:prstGeom>
        </p:spPr>
      </p:pic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241300" y="6266614"/>
            <a:ext cx="2133600" cy="4135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66B896-117A-C347-A486-C8F5530CBB5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032" y="6333067"/>
            <a:ext cx="1792224" cy="28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6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Two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2" y="6261100"/>
            <a:ext cx="9154327" cy="418585"/>
            <a:chOff x="2" y="6261100"/>
            <a:chExt cx="9154327" cy="418585"/>
          </a:xfrm>
        </p:grpSpPr>
        <p:sp>
          <p:nvSpPr>
            <p:cNvPr id="28" name="Freeform 27"/>
            <p:cNvSpPr/>
            <p:nvPr userDrawn="1"/>
          </p:nvSpPr>
          <p:spPr>
            <a:xfrm>
              <a:off x="2" y="6261100"/>
              <a:ext cx="7779468" cy="418585"/>
            </a:xfrm>
            <a:custGeom>
              <a:avLst/>
              <a:gdLst>
                <a:gd name="connsiteX0" fmla="*/ 0 w 7779468"/>
                <a:gd name="connsiteY0" fmla="*/ 0 h 371894"/>
                <a:gd name="connsiteX1" fmla="*/ 7777897 w 7779468"/>
                <a:gd name="connsiteY1" fmla="*/ 0 h 371894"/>
                <a:gd name="connsiteX2" fmla="*/ 7749676 w 7779468"/>
                <a:gd name="connsiteY2" fmla="*/ 87903 h 371894"/>
                <a:gd name="connsiteX3" fmla="*/ 7739639 w 7779468"/>
                <a:gd name="connsiteY3" fmla="*/ 184171 h 371894"/>
                <a:gd name="connsiteX4" fmla="*/ 7778462 w 7779468"/>
                <a:gd name="connsiteY4" fmla="*/ 370103 h 371894"/>
                <a:gd name="connsiteX5" fmla="*/ 7779468 w 7779468"/>
                <a:gd name="connsiteY5" fmla="*/ 371894 h 371894"/>
                <a:gd name="connsiteX6" fmla="*/ 0 w 7779468"/>
                <a:gd name="connsiteY6" fmla="*/ 371894 h 371894"/>
                <a:gd name="connsiteX7" fmla="*/ 0 w 7779468"/>
                <a:gd name="connsiteY7" fmla="*/ 0 h 371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79468" h="371894">
                  <a:moveTo>
                    <a:pt x="0" y="0"/>
                  </a:moveTo>
                  <a:lnTo>
                    <a:pt x="7777897" y="0"/>
                  </a:lnTo>
                  <a:lnTo>
                    <a:pt x="7749676" y="87903"/>
                  </a:lnTo>
                  <a:cubicBezTo>
                    <a:pt x="7743095" y="118999"/>
                    <a:pt x="7739639" y="151195"/>
                    <a:pt x="7739639" y="184171"/>
                  </a:cubicBezTo>
                  <a:cubicBezTo>
                    <a:pt x="7739639" y="250124"/>
                    <a:pt x="7753463" y="312955"/>
                    <a:pt x="7778462" y="370103"/>
                  </a:cubicBezTo>
                  <a:lnTo>
                    <a:pt x="7779468" y="371894"/>
                  </a:lnTo>
                  <a:lnTo>
                    <a:pt x="0" y="3718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6FA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Freeform 28"/>
            <p:cNvSpPr/>
            <p:nvPr userDrawn="1"/>
          </p:nvSpPr>
          <p:spPr>
            <a:xfrm>
              <a:off x="8698202" y="6261100"/>
              <a:ext cx="456127" cy="418585"/>
            </a:xfrm>
            <a:custGeom>
              <a:avLst/>
              <a:gdLst>
                <a:gd name="connsiteX0" fmla="*/ 1570 w 456127"/>
                <a:gd name="connsiteY0" fmla="*/ 0 h 371894"/>
                <a:gd name="connsiteX1" fmla="*/ 456127 w 456127"/>
                <a:gd name="connsiteY1" fmla="*/ 0 h 371894"/>
                <a:gd name="connsiteX2" fmla="*/ 456127 w 456127"/>
                <a:gd name="connsiteY2" fmla="*/ 371894 h 371894"/>
                <a:gd name="connsiteX3" fmla="*/ 0 w 456127"/>
                <a:gd name="connsiteY3" fmla="*/ 371894 h 371894"/>
                <a:gd name="connsiteX4" fmla="*/ 1005 w 456127"/>
                <a:gd name="connsiteY4" fmla="*/ 370103 h 371894"/>
                <a:gd name="connsiteX5" fmla="*/ 39828 w 456127"/>
                <a:gd name="connsiteY5" fmla="*/ 184171 h 371894"/>
                <a:gd name="connsiteX6" fmla="*/ 29791 w 456127"/>
                <a:gd name="connsiteY6" fmla="*/ 87903 h 371894"/>
                <a:gd name="connsiteX7" fmla="*/ 1570 w 456127"/>
                <a:gd name="connsiteY7" fmla="*/ 0 h 371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6127" h="371894">
                  <a:moveTo>
                    <a:pt x="1570" y="0"/>
                  </a:moveTo>
                  <a:lnTo>
                    <a:pt x="456127" y="0"/>
                  </a:lnTo>
                  <a:lnTo>
                    <a:pt x="456127" y="371894"/>
                  </a:lnTo>
                  <a:lnTo>
                    <a:pt x="0" y="371894"/>
                  </a:lnTo>
                  <a:lnTo>
                    <a:pt x="1005" y="370103"/>
                  </a:lnTo>
                  <a:cubicBezTo>
                    <a:pt x="26004" y="312955"/>
                    <a:pt x="39828" y="250124"/>
                    <a:pt x="39828" y="184171"/>
                  </a:cubicBezTo>
                  <a:cubicBezTo>
                    <a:pt x="39828" y="151195"/>
                    <a:pt x="36372" y="118999"/>
                    <a:pt x="29791" y="87903"/>
                  </a:cubicBezTo>
                  <a:lnTo>
                    <a:pt x="1570" y="0"/>
                  </a:lnTo>
                  <a:close/>
                </a:path>
              </a:pathLst>
            </a:custGeom>
            <a:solidFill>
              <a:srgbClr val="459FB2">
                <a:alpha val="89804"/>
              </a:srgb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89765" y="2087139"/>
            <a:ext cx="3950514" cy="1598791"/>
          </a:xfrm>
        </p:spPr>
        <p:txBody>
          <a:bodyPr>
            <a:normAutofit/>
          </a:bodyPr>
          <a:lstStyle>
            <a:lvl1pPr marL="225420" indent="-225420">
              <a:defRPr sz="2000"/>
            </a:lvl1pPr>
            <a:lvl2pPr marL="452427" indent="-161921">
              <a:defRPr sz="1900"/>
            </a:lvl2pPr>
            <a:lvl3pPr marL="688957" indent="-173034"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12"/>
          </p:nvPr>
        </p:nvSpPr>
        <p:spPr>
          <a:xfrm>
            <a:off x="304963" y="1337133"/>
            <a:ext cx="8515277" cy="540467"/>
          </a:xfrm>
          <a:prstGeom prst="roundRect">
            <a:avLst/>
          </a:prstGeom>
          <a:solidFill>
            <a:srgbClr val="91B43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marL="0" indent="0" algn="ctr">
              <a:lnSpc>
                <a:spcPts val="196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effectLst>
                  <a:outerShdw blurRad="50800" dist="12700" dir="144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6" name="Picture 15" descr="rti_hs_logo_logo_full_color_Slid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844" y="0"/>
            <a:ext cx="1061058" cy="767397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241300" y="6266614"/>
            <a:ext cx="2133600" cy="4135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66B896-117A-C347-A486-C8F5530CBB5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223838" y="5940433"/>
            <a:ext cx="8686406" cy="307967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264"/>
              </a:spcBef>
              <a:buNone/>
              <a:defRPr sz="105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Content Placeholder 3"/>
          <p:cNvSpPr txBox="1">
            <a:spLocks/>
          </p:cNvSpPr>
          <p:nvPr userDrawn="1"/>
        </p:nvSpPr>
        <p:spPr bwMode="auto">
          <a:xfrm>
            <a:off x="4671412" y="2087139"/>
            <a:ext cx="3939351" cy="160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5425" indent="-2254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1619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Narrow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89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Narrow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CB6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24" name="Content Placeholder 3"/>
          <p:cNvSpPr>
            <a:spLocks noGrp="1"/>
          </p:cNvSpPr>
          <p:nvPr>
            <p:ph sz="half" idx="15"/>
          </p:nvPr>
        </p:nvSpPr>
        <p:spPr>
          <a:xfrm>
            <a:off x="4660249" y="2093241"/>
            <a:ext cx="3950514" cy="1586586"/>
          </a:xfrm>
        </p:spPr>
        <p:txBody>
          <a:bodyPr>
            <a:normAutofit/>
          </a:bodyPr>
          <a:lstStyle>
            <a:lvl1pPr marL="225420" indent="-225420">
              <a:defRPr sz="2000"/>
            </a:lvl1pPr>
            <a:lvl2pPr marL="452427" indent="-161921">
              <a:defRPr sz="1900"/>
            </a:lvl2pPr>
            <a:lvl3pPr marL="688957" indent="-173034"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234950" y="133350"/>
            <a:ext cx="7428910" cy="921727"/>
          </a:xfrm>
        </p:spPr>
        <p:txBody>
          <a:bodyPr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032" y="6333067"/>
            <a:ext cx="1792224" cy="28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17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 userDrawn="1"/>
        </p:nvGrpSpPr>
        <p:grpSpPr>
          <a:xfrm>
            <a:off x="2" y="6261100"/>
            <a:ext cx="9154327" cy="418585"/>
            <a:chOff x="2" y="6261100"/>
            <a:chExt cx="9154327" cy="418585"/>
          </a:xfrm>
        </p:grpSpPr>
        <p:sp>
          <p:nvSpPr>
            <p:cNvPr id="34" name="Freeform 33"/>
            <p:cNvSpPr/>
            <p:nvPr userDrawn="1"/>
          </p:nvSpPr>
          <p:spPr>
            <a:xfrm>
              <a:off x="2" y="6261100"/>
              <a:ext cx="7779468" cy="418585"/>
            </a:xfrm>
            <a:custGeom>
              <a:avLst/>
              <a:gdLst>
                <a:gd name="connsiteX0" fmla="*/ 0 w 7779468"/>
                <a:gd name="connsiteY0" fmla="*/ 0 h 371894"/>
                <a:gd name="connsiteX1" fmla="*/ 7777897 w 7779468"/>
                <a:gd name="connsiteY1" fmla="*/ 0 h 371894"/>
                <a:gd name="connsiteX2" fmla="*/ 7749676 w 7779468"/>
                <a:gd name="connsiteY2" fmla="*/ 87903 h 371894"/>
                <a:gd name="connsiteX3" fmla="*/ 7739639 w 7779468"/>
                <a:gd name="connsiteY3" fmla="*/ 184171 h 371894"/>
                <a:gd name="connsiteX4" fmla="*/ 7778462 w 7779468"/>
                <a:gd name="connsiteY4" fmla="*/ 370103 h 371894"/>
                <a:gd name="connsiteX5" fmla="*/ 7779468 w 7779468"/>
                <a:gd name="connsiteY5" fmla="*/ 371894 h 371894"/>
                <a:gd name="connsiteX6" fmla="*/ 0 w 7779468"/>
                <a:gd name="connsiteY6" fmla="*/ 371894 h 371894"/>
                <a:gd name="connsiteX7" fmla="*/ 0 w 7779468"/>
                <a:gd name="connsiteY7" fmla="*/ 0 h 371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79468" h="371894">
                  <a:moveTo>
                    <a:pt x="0" y="0"/>
                  </a:moveTo>
                  <a:lnTo>
                    <a:pt x="7777897" y="0"/>
                  </a:lnTo>
                  <a:lnTo>
                    <a:pt x="7749676" y="87903"/>
                  </a:lnTo>
                  <a:cubicBezTo>
                    <a:pt x="7743095" y="118999"/>
                    <a:pt x="7739639" y="151195"/>
                    <a:pt x="7739639" y="184171"/>
                  </a:cubicBezTo>
                  <a:cubicBezTo>
                    <a:pt x="7739639" y="250124"/>
                    <a:pt x="7753463" y="312955"/>
                    <a:pt x="7778462" y="370103"/>
                  </a:cubicBezTo>
                  <a:lnTo>
                    <a:pt x="7779468" y="371894"/>
                  </a:lnTo>
                  <a:lnTo>
                    <a:pt x="0" y="3718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6FA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en-US" sz="1800"/>
            </a:p>
          </p:txBody>
        </p:sp>
        <p:sp>
          <p:nvSpPr>
            <p:cNvPr id="40" name="Freeform 39"/>
            <p:cNvSpPr/>
            <p:nvPr userDrawn="1"/>
          </p:nvSpPr>
          <p:spPr>
            <a:xfrm>
              <a:off x="8698202" y="6261100"/>
              <a:ext cx="456127" cy="418585"/>
            </a:xfrm>
            <a:custGeom>
              <a:avLst/>
              <a:gdLst>
                <a:gd name="connsiteX0" fmla="*/ 1570 w 456127"/>
                <a:gd name="connsiteY0" fmla="*/ 0 h 371894"/>
                <a:gd name="connsiteX1" fmla="*/ 456127 w 456127"/>
                <a:gd name="connsiteY1" fmla="*/ 0 h 371894"/>
                <a:gd name="connsiteX2" fmla="*/ 456127 w 456127"/>
                <a:gd name="connsiteY2" fmla="*/ 371894 h 371894"/>
                <a:gd name="connsiteX3" fmla="*/ 0 w 456127"/>
                <a:gd name="connsiteY3" fmla="*/ 371894 h 371894"/>
                <a:gd name="connsiteX4" fmla="*/ 1005 w 456127"/>
                <a:gd name="connsiteY4" fmla="*/ 370103 h 371894"/>
                <a:gd name="connsiteX5" fmla="*/ 39828 w 456127"/>
                <a:gd name="connsiteY5" fmla="*/ 184171 h 371894"/>
                <a:gd name="connsiteX6" fmla="*/ 29791 w 456127"/>
                <a:gd name="connsiteY6" fmla="*/ 87903 h 371894"/>
                <a:gd name="connsiteX7" fmla="*/ 1570 w 456127"/>
                <a:gd name="connsiteY7" fmla="*/ 0 h 371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6127" h="371894">
                  <a:moveTo>
                    <a:pt x="1570" y="0"/>
                  </a:moveTo>
                  <a:lnTo>
                    <a:pt x="456127" y="0"/>
                  </a:lnTo>
                  <a:lnTo>
                    <a:pt x="456127" y="371894"/>
                  </a:lnTo>
                  <a:lnTo>
                    <a:pt x="0" y="371894"/>
                  </a:lnTo>
                  <a:lnTo>
                    <a:pt x="1005" y="370103"/>
                  </a:lnTo>
                  <a:cubicBezTo>
                    <a:pt x="26004" y="312955"/>
                    <a:pt x="39828" y="250124"/>
                    <a:pt x="39828" y="184171"/>
                  </a:cubicBezTo>
                  <a:cubicBezTo>
                    <a:pt x="39828" y="151195"/>
                    <a:pt x="36372" y="118999"/>
                    <a:pt x="29791" y="87903"/>
                  </a:cubicBezTo>
                  <a:lnTo>
                    <a:pt x="1570" y="0"/>
                  </a:lnTo>
                  <a:close/>
                </a:path>
              </a:pathLst>
            </a:custGeom>
            <a:solidFill>
              <a:srgbClr val="459FB2">
                <a:alpha val="89804"/>
              </a:srgb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en-US" sz="1800"/>
            </a:p>
          </p:txBody>
        </p:sp>
      </p:grpSp>
      <p:graphicFrame>
        <p:nvGraphicFramePr>
          <p:cNvPr id="4" name="Diagram 3"/>
          <p:cNvGraphicFramePr/>
          <p:nvPr userDrawn="1">
            <p:extLst>
              <p:ext uri="{D42A27DB-BD31-4B8C-83A1-F6EECF244321}">
                <p14:modId xmlns:p14="http://schemas.microsoft.com/office/powerpoint/2010/main" val="3973967759"/>
              </p:ext>
            </p:extLst>
          </p:nvPr>
        </p:nvGraphicFramePr>
        <p:xfrm>
          <a:off x="282795" y="1489760"/>
          <a:ext cx="8615143" cy="4458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362793" y="1929230"/>
            <a:ext cx="4051739" cy="1641030"/>
          </a:xfrm>
        </p:spPr>
        <p:txBody>
          <a:bodyPr>
            <a:normAutofit/>
          </a:bodyPr>
          <a:lstStyle>
            <a:lvl1pPr marL="285744" marR="0" indent="-285744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text.</a:t>
            </a:r>
          </a:p>
          <a:p>
            <a:pPr marL="285744" marR="0" lvl="0" indent="-285744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text.</a:t>
            </a:r>
          </a:p>
          <a:p>
            <a:pPr marL="285744" marR="0" lvl="0" indent="-285744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text.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312785" y="1489760"/>
            <a:ext cx="1399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i="0" spc="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Strengths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6866714" y="1489760"/>
            <a:ext cx="1868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i="0" spc="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Weaknesses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6866714" y="5414853"/>
            <a:ext cx="1868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i="0" spc="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Threats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20311" y="5414853"/>
            <a:ext cx="1868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i="0" spc="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</a:p>
        </p:txBody>
      </p:sp>
      <p:sp>
        <p:nvSpPr>
          <p:cNvPr id="25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362533" y="4150156"/>
            <a:ext cx="4051739" cy="1404021"/>
          </a:xfrm>
        </p:spPr>
        <p:txBody>
          <a:bodyPr>
            <a:normAutofit/>
          </a:bodyPr>
          <a:lstStyle>
            <a:lvl1pPr marL="285744" marR="0" indent="-285744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text.</a:t>
            </a:r>
          </a:p>
          <a:p>
            <a:pPr marL="285744" marR="0" lvl="0" indent="-285744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text.</a:t>
            </a:r>
          </a:p>
          <a:p>
            <a:pPr marL="285744" marR="0" lvl="0" indent="-285744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text.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4634886" y="1929230"/>
            <a:ext cx="4051916" cy="1641030"/>
          </a:xfrm>
        </p:spPr>
        <p:txBody>
          <a:bodyPr>
            <a:normAutofit/>
          </a:bodyPr>
          <a:lstStyle>
            <a:lvl1pPr marL="285744" marR="0" indent="-285744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text.</a:t>
            </a:r>
          </a:p>
          <a:p>
            <a:pPr marL="285744" marR="0" lvl="0" indent="-285744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text.</a:t>
            </a:r>
          </a:p>
          <a:p>
            <a:pPr marL="285744" marR="0" lvl="0" indent="-285744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text.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4642602" y="4150156"/>
            <a:ext cx="4051916" cy="1404021"/>
          </a:xfrm>
        </p:spPr>
        <p:txBody>
          <a:bodyPr>
            <a:normAutofit/>
          </a:bodyPr>
          <a:lstStyle>
            <a:lvl1pPr marL="285744" marR="0" indent="-285744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text.</a:t>
            </a:r>
          </a:p>
          <a:p>
            <a:pPr marL="285744" marR="0" lvl="0" indent="-285744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text.</a:t>
            </a:r>
          </a:p>
          <a:p>
            <a:pPr marL="285744" marR="0" lvl="0" indent="-285744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text.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3243133" y="3483261"/>
            <a:ext cx="2506705" cy="702011"/>
          </a:xfrm>
        </p:spPr>
        <p:txBody>
          <a:bodyPr>
            <a:normAutofit/>
          </a:bodyPr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/>
            </a:lvl1pPr>
          </a:lstStyle>
          <a:p>
            <a:pPr lvl="0"/>
            <a:r>
              <a:rPr lang="en-US" dirty="0"/>
              <a:t>Click to edit Product Name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8" name="Slide Number Placeholder 5"/>
          <p:cNvSpPr txBox="1">
            <a:spLocks/>
          </p:cNvSpPr>
          <p:nvPr userDrawn="1"/>
        </p:nvSpPr>
        <p:spPr>
          <a:xfrm>
            <a:off x="241300" y="6266614"/>
            <a:ext cx="2133600" cy="4135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66B896-117A-C347-A486-C8F5530CBB5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9" name="Picture 38" descr="rti_hs_logo_logo_full_color_Slides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844" y="0"/>
            <a:ext cx="1061058" cy="767397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234950" y="133350"/>
            <a:ext cx="7428910" cy="921727"/>
          </a:xfrm>
        </p:spPr>
        <p:txBody>
          <a:bodyPr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234950" y="1089366"/>
            <a:ext cx="8630702" cy="396534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459FB2"/>
                </a:solidFill>
              </a:defRPr>
            </a:lvl1pPr>
          </a:lstStyle>
          <a:p>
            <a:pPr lvl="0"/>
            <a:r>
              <a:rPr lang="en-US" dirty="0"/>
              <a:t>Click to Edit Master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032" y="6333067"/>
            <a:ext cx="1792224" cy="28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15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41401" y="209551"/>
            <a:ext cx="8685112" cy="638580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0259" y="2604030"/>
            <a:ext cx="5923488" cy="122859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0259" y="3886201"/>
            <a:ext cx="5923488" cy="438539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1542939" y="6595356"/>
            <a:ext cx="7065224" cy="20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800">
              <a:latin typeface="Arial"/>
              <a:cs typeface="Arial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780258" y="2103605"/>
            <a:ext cx="2027337" cy="441811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189" indent="0">
              <a:buFont typeface="Arial"/>
              <a:buNone/>
              <a:defRPr/>
            </a:lvl2pPr>
            <a:lvl3pPr marL="914377" indent="0">
              <a:buNone/>
              <a:defRPr/>
            </a:lvl3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31" name="Picture 30" descr="Box_Blue&amp;White_Slid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319" y="0"/>
            <a:ext cx="1697164" cy="1227452"/>
          </a:xfrm>
          <a:prstGeom prst="rect">
            <a:avLst/>
          </a:prstGeom>
        </p:spPr>
      </p:pic>
      <p:sp>
        <p:nvSpPr>
          <p:cNvPr id="32" name="Date Placeholder 3"/>
          <p:cNvSpPr>
            <a:spLocks noGrp="1"/>
          </p:cNvSpPr>
          <p:nvPr>
            <p:ph type="dt" sz="half" idx="11"/>
          </p:nvPr>
        </p:nvSpPr>
        <p:spPr>
          <a:xfrm>
            <a:off x="241300" y="6586984"/>
            <a:ext cx="2133600" cy="271016"/>
          </a:xfrm>
        </p:spPr>
        <p:txBody>
          <a:bodyPr/>
          <a:lstStyle>
            <a:lvl1pPr>
              <a:defRPr sz="900"/>
            </a:lvl1pPr>
          </a:lstStyle>
          <a:p>
            <a:fld id="{E2D09FAE-93C0-3F4D-AD57-D46D4C2BFB76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426355" y="6586984"/>
            <a:ext cx="6500158" cy="271016"/>
          </a:xfrm>
        </p:spPr>
        <p:txBody>
          <a:bodyPr/>
          <a:lstStyle>
            <a:lvl1pPr algn="r">
              <a:defRPr sz="900"/>
            </a:lvl1pPr>
          </a:lstStyle>
          <a:p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5515299"/>
            <a:ext cx="9154325" cy="710329"/>
            <a:chOff x="0" y="5267513"/>
            <a:chExt cx="9154325" cy="710329"/>
          </a:xfrm>
        </p:grpSpPr>
        <p:sp>
          <p:nvSpPr>
            <p:cNvPr id="17" name="Freeform 16"/>
            <p:cNvSpPr/>
            <p:nvPr userDrawn="1"/>
          </p:nvSpPr>
          <p:spPr>
            <a:xfrm>
              <a:off x="0" y="5267513"/>
              <a:ext cx="6875200" cy="710329"/>
            </a:xfrm>
            <a:custGeom>
              <a:avLst/>
              <a:gdLst>
                <a:gd name="connsiteX0" fmla="*/ 0 w 6906955"/>
                <a:gd name="connsiteY0" fmla="*/ 0 h 616772"/>
                <a:gd name="connsiteX1" fmla="*/ 6906955 w 6906955"/>
                <a:gd name="connsiteY1" fmla="*/ 0 h 616772"/>
                <a:gd name="connsiteX2" fmla="*/ 6889392 w 6906955"/>
                <a:gd name="connsiteY2" fmla="*/ 32356 h 616772"/>
                <a:gd name="connsiteX3" fmla="*/ 6831884 w 6906955"/>
                <a:gd name="connsiteY3" fmla="*/ 317206 h 616772"/>
                <a:gd name="connsiteX4" fmla="*/ 6889392 w 6906955"/>
                <a:gd name="connsiteY4" fmla="*/ 602056 h 616772"/>
                <a:gd name="connsiteX5" fmla="*/ 6897380 w 6906955"/>
                <a:gd name="connsiteY5" fmla="*/ 616772 h 616772"/>
                <a:gd name="connsiteX6" fmla="*/ 0 w 6906955"/>
                <a:gd name="connsiteY6" fmla="*/ 616772 h 616772"/>
                <a:gd name="connsiteX7" fmla="*/ 0 w 6906955"/>
                <a:gd name="connsiteY7" fmla="*/ 0 h 61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06955" h="616772">
                  <a:moveTo>
                    <a:pt x="0" y="0"/>
                  </a:moveTo>
                  <a:lnTo>
                    <a:pt x="6906955" y="0"/>
                  </a:lnTo>
                  <a:lnTo>
                    <a:pt x="6889392" y="32356"/>
                  </a:lnTo>
                  <a:cubicBezTo>
                    <a:pt x="6852362" y="119908"/>
                    <a:pt x="6831884" y="216166"/>
                    <a:pt x="6831884" y="317206"/>
                  </a:cubicBezTo>
                  <a:cubicBezTo>
                    <a:pt x="6831884" y="418247"/>
                    <a:pt x="6852362" y="514504"/>
                    <a:pt x="6889392" y="602056"/>
                  </a:cubicBezTo>
                  <a:lnTo>
                    <a:pt x="6897380" y="616772"/>
                  </a:lnTo>
                  <a:lnTo>
                    <a:pt x="0" y="6167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6FAF">
                <a:alpha val="89804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>
                <a:latin typeface="Arial"/>
                <a:cs typeface="Arial"/>
              </a:endParaRPr>
            </a:p>
          </p:txBody>
        </p:sp>
        <p:sp>
          <p:nvSpPr>
            <p:cNvPr id="28" name="Freeform 27"/>
            <p:cNvSpPr/>
            <p:nvPr userDrawn="1"/>
          </p:nvSpPr>
          <p:spPr>
            <a:xfrm>
              <a:off x="8354814" y="5267513"/>
              <a:ext cx="799511" cy="710329"/>
            </a:xfrm>
            <a:custGeom>
              <a:avLst/>
              <a:gdLst>
                <a:gd name="connsiteX0" fmla="*/ 0 w 939519"/>
                <a:gd name="connsiteY0" fmla="*/ 0 h 616772"/>
                <a:gd name="connsiteX1" fmla="*/ 939519 w 939519"/>
                <a:gd name="connsiteY1" fmla="*/ 0 h 616772"/>
                <a:gd name="connsiteX2" fmla="*/ 939519 w 939519"/>
                <a:gd name="connsiteY2" fmla="*/ 616772 h 616772"/>
                <a:gd name="connsiteX3" fmla="*/ 9575 w 939519"/>
                <a:gd name="connsiteY3" fmla="*/ 616772 h 616772"/>
                <a:gd name="connsiteX4" fmla="*/ 17562 w 939519"/>
                <a:gd name="connsiteY4" fmla="*/ 602056 h 616772"/>
                <a:gd name="connsiteX5" fmla="*/ 75070 w 939519"/>
                <a:gd name="connsiteY5" fmla="*/ 317206 h 616772"/>
                <a:gd name="connsiteX6" fmla="*/ 17562 w 939519"/>
                <a:gd name="connsiteY6" fmla="*/ 32356 h 616772"/>
                <a:gd name="connsiteX7" fmla="*/ 0 w 939519"/>
                <a:gd name="connsiteY7" fmla="*/ 0 h 61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9519" h="616772">
                  <a:moveTo>
                    <a:pt x="0" y="0"/>
                  </a:moveTo>
                  <a:lnTo>
                    <a:pt x="939519" y="0"/>
                  </a:lnTo>
                  <a:lnTo>
                    <a:pt x="939519" y="616772"/>
                  </a:lnTo>
                  <a:lnTo>
                    <a:pt x="9575" y="616772"/>
                  </a:lnTo>
                  <a:lnTo>
                    <a:pt x="17562" y="602056"/>
                  </a:lnTo>
                  <a:cubicBezTo>
                    <a:pt x="54593" y="514504"/>
                    <a:pt x="75070" y="418247"/>
                    <a:pt x="75070" y="317206"/>
                  </a:cubicBezTo>
                  <a:cubicBezTo>
                    <a:pt x="75070" y="216166"/>
                    <a:pt x="54593" y="119908"/>
                    <a:pt x="17562" y="3235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59FB2">
                <a:alpha val="89804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>
                <a:latin typeface="Arial"/>
                <a:cs typeface="Arial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87" y="5644453"/>
            <a:ext cx="2891276" cy="45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30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ight 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41401" y="209551"/>
            <a:ext cx="8685112" cy="6385806"/>
          </a:xfrm>
          <a:prstGeom prst="rect">
            <a:avLst/>
          </a:prstGeom>
          <a:solidFill>
            <a:srgbClr val="C4BE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0257" y="2604030"/>
            <a:ext cx="5996227" cy="122859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0257" y="3886201"/>
            <a:ext cx="5996227" cy="438539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1542939" y="6595356"/>
            <a:ext cx="7065224" cy="20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800">
              <a:latin typeface="Arial"/>
              <a:cs typeface="Arial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780257" y="2103605"/>
            <a:ext cx="2040216" cy="441811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189" indent="0">
              <a:buFont typeface="Arial"/>
              <a:buNone/>
              <a:defRPr/>
            </a:lvl2pPr>
            <a:lvl3pPr marL="914377" indent="0">
              <a:buNone/>
              <a:defRPr/>
            </a:lvl3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20" name="Picture 19" descr="Box_Blue&amp;White_Slid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319" y="0"/>
            <a:ext cx="1697164" cy="1227452"/>
          </a:xfrm>
          <a:prstGeom prst="rect">
            <a:avLst/>
          </a:prstGeom>
        </p:spPr>
      </p:pic>
      <p:sp>
        <p:nvSpPr>
          <p:cNvPr id="21" name="Date Placeholder 3"/>
          <p:cNvSpPr>
            <a:spLocks noGrp="1"/>
          </p:cNvSpPr>
          <p:nvPr>
            <p:ph type="dt" sz="half" idx="11"/>
          </p:nvPr>
        </p:nvSpPr>
        <p:spPr>
          <a:xfrm>
            <a:off x="241300" y="6586984"/>
            <a:ext cx="2133600" cy="271016"/>
          </a:xfrm>
        </p:spPr>
        <p:txBody>
          <a:bodyPr/>
          <a:lstStyle>
            <a:lvl1pPr>
              <a:defRPr sz="900"/>
            </a:lvl1pPr>
          </a:lstStyle>
          <a:p>
            <a:fld id="{6CDC90D9-4D77-0245-822A-7D23EC009F33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426355" y="6586984"/>
            <a:ext cx="6500158" cy="271016"/>
          </a:xfrm>
        </p:spPr>
        <p:txBody>
          <a:bodyPr/>
          <a:lstStyle>
            <a:lvl1pPr algn="r">
              <a:defRPr sz="900"/>
            </a:lvl1pPr>
          </a:lstStyle>
          <a:p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5515299"/>
            <a:ext cx="9154325" cy="710329"/>
            <a:chOff x="0" y="5267513"/>
            <a:chExt cx="9154325" cy="710329"/>
          </a:xfrm>
        </p:grpSpPr>
        <p:sp>
          <p:nvSpPr>
            <p:cNvPr id="17" name="Freeform 16"/>
            <p:cNvSpPr/>
            <p:nvPr userDrawn="1"/>
          </p:nvSpPr>
          <p:spPr>
            <a:xfrm>
              <a:off x="0" y="5267513"/>
              <a:ext cx="6875200" cy="710329"/>
            </a:xfrm>
            <a:custGeom>
              <a:avLst/>
              <a:gdLst>
                <a:gd name="connsiteX0" fmla="*/ 0 w 6906955"/>
                <a:gd name="connsiteY0" fmla="*/ 0 h 616772"/>
                <a:gd name="connsiteX1" fmla="*/ 6906955 w 6906955"/>
                <a:gd name="connsiteY1" fmla="*/ 0 h 616772"/>
                <a:gd name="connsiteX2" fmla="*/ 6889392 w 6906955"/>
                <a:gd name="connsiteY2" fmla="*/ 32356 h 616772"/>
                <a:gd name="connsiteX3" fmla="*/ 6831884 w 6906955"/>
                <a:gd name="connsiteY3" fmla="*/ 317206 h 616772"/>
                <a:gd name="connsiteX4" fmla="*/ 6889392 w 6906955"/>
                <a:gd name="connsiteY4" fmla="*/ 602056 h 616772"/>
                <a:gd name="connsiteX5" fmla="*/ 6897380 w 6906955"/>
                <a:gd name="connsiteY5" fmla="*/ 616772 h 616772"/>
                <a:gd name="connsiteX6" fmla="*/ 0 w 6906955"/>
                <a:gd name="connsiteY6" fmla="*/ 616772 h 616772"/>
                <a:gd name="connsiteX7" fmla="*/ 0 w 6906955"/>
                <a:gd name="connsiteY7" fmla="*/ 0 h 61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06955" h="616772">
                  <a:moveTo>
                    <a:pt x="0" y="0"/>
                  </a:moveTo>
                  <a:lnTo>
                    <a:pt x="6906955" y="0"/>
                  </a:lnTo>
                  <a:lnTo>
                    <a:pt x="6889392" y="32356"/>
                  </a:lnTo>
                  <a:cubicBezTo>
                    <a:pt x="6852362" y="119908"/>
                    <a:pt x="6831884" y="216166"/>
                    <a:pt x="6831884" y="317206"/>
                  </a:cubicBezTo>
                  <a:cubicBezTo>
                    <a:pt x="6831884" y="418247"/>
                    <a:pt x="6852362" y="514504"/>
                    <a:pt x="6889392" y="602056"/>
                  </a:cubicBezTo>
                  <a:lnTo>
                    <a:pt x="6897380" y="616772"/>
                  </a:lnTo>
                  <a:lnTo>
                    <a:pt x="0" y="6167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6FAF">
                <a:alpha val="89804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>
                <a:latin typeface="Arial"/>
                <a:cs typeface="Arial"/>
              </a:endParaRPr>
            </a:p>
          </p:txBody>
        </p:sp>
        <p:sp>
          <p:nvSpPr>
            <p:cNvPr id="18" name="Freeform 17"/>
            <p:cNvSpPr/>
            <p:nvPr userDrawn="1"/>
          </p:nvSpPr>
          <p:spPr>
            <a:xfrm>
              <a:off x="8354814" y="5267513"/>
              <a:ext cx="799511" cy="710329"/>
            </a:xfrm>
            <a:custGeom>
              <a:avLst/>
              <a:gdLst>
                <a:gd name="connsiteX0" fmla="*/ 0 w 939519"/>
                <a:gd name="connsiteY0" fmla="*/ 0 h 616772"/>
                <a:gd name="connsiteX1" fmla="*/ 939519 w 939519"/>
                <a:gd name="connsiteY1" fmla="*/ 0 h 616772"/>
                <a:gd name="connsiteX2" fmla="*/ 939519 w 939519"/>
                <a:gd name="connsiteY2" fmla="*/ 616772 h 616772"/>
                <a:gd name="connsiteX3" fmla="*/ 9575 w 939519"/>
                <a:gd name="connsiteY3" fmla="*/ 616772 h 616772"/>
                <a:gd name="connsiteX4" fmla="*/ 17562 w 939519"/>
                <a:gd name="connsiteY4" fmla="*/ 602056 h 616772"/>
                <a:gd name="connsiteX5" fmla="*/ 75070 w 939519"/>
                <a:gd name="connsiteY5" fmla="*/ 317206 h 616772"/>
                <a:gd name="connsiteX6" fmla="*/ 17562 w 939519"/>
                <a:gd name="connsiteY6" fmla="*/ 32356 h 616772"/>
                <a:gd name="connsiteX7" fmla="*/ 0 w 939519"/>
                <a:gd name="connsiteY7" fmla="*/ 0 h 61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9519" h="616772">
                  <a:moveTo>
                    <a:pt x="0" y="0"/>
                  </a:moveTo>
                  <a:lnTo>
                    <a:pt x="939519" y="0"/>
                  </a:lnTo>
                  <a:lnTo>
                    <a:pt x="939519" y="616772"/>
                  </a:lnTo>
                  <a:lnTo>
                    <a:pt x="9575" y="616772"/>
                  </a:lnTo>
                  <a:lnTo>
                    <a:pt x="17562" y="602056"/>
                  </a:lnTo>
                  <a:cubicBezTo>
                    <a:pt x="54593" y="514504"/>
                    <a:pt x="75070" y="418247"/>
                    <a:pt x="75070" y="317206"/>
                  </a:cubicBezTo>
                  <a:cubicBezTo>
                    <a:pt x="75070" y="216166"/>
                    <a:pt x="54593" y="119908"/>
                    <a:pt x="17562" y="3235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59FB2">
                <a:alpha val="89804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>
                <a:latin typeface="Arial"/>
                <a:cs typeface="Arial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87" y="5644453"/>
            <a:ext cx="2891276" cy="45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41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41401" y="209551"/>
            <a:ext cx="8685112" cy="6385806"/>
          </a:xfrm>
          <a:prstGeom prst="rect">
            <a:avLst/>
          </a:prstGeom>
          <a:solidFill>
            <a:srgbClr val="EE3A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60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0257" y="2604030"/>
            <a:ext cx="5923488" cy="122859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0257" y="3886201"/>
            <a:ext cx="5923488" cy="438539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780258" y="2103605"/>
            <a:ext cx="2033777" cy="441811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189" indent="0">
              <a:buFont typeface="Arial"/>
              <a:buNone/>
              <a:defRPr/>
            </a:lvl2pPr>
            <a:lvl3pPr marL="914377" indent="0">
              <a:buNone/>
              <a:defRPr/>
            </a:lvl3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1542939" y="6595356"/>
            <a:ext cx="7065224" cy="20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800">
              <a:latin typeface="Arial"/>
              <a:cs typeface="Arial"/>
            </a:endParaRPr>
          </a:p>
        </p:txBody>
      </p:sp>
      <p:pic>
        <p:nvPicPr>
          <p:cNvPr id="20" name="Picture 19" descr="Box_Blue&amp;White_Slid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319" y="0"/>
            <a:ext cx="1697164" cy="1227452"/>
          </a:xfrm>
          <a:prstGeom prst="rect">
            <a:avLst/>
          </a:prstGeom>
        </p:spPr>
      </p:pic>
      <p:sp>
        <p:nvSpPr>
          <p:cNvPr id="21" name="Date Placeholder 3"/>
          <p:cNvSpPr>
            <a:spLocks noGrp="1"/>
          </p:cNvSpPr>
          <p:nvPr>
            <p:ph type="dt" sz="half" idx="11"/>
          </p:nvPr>
        </p:nvSpPr>
        <p:spPr>
          <a:xfrm>
            <a:off x="241300" y="6586984"/>
            <a:ext cx="2133600" cy="271016"/>
          </a:xfrm>
        </p:spPr>
        <p:txBody>
          <a:bodyPr/>
          <a:lstStyle>
            <a:lvl1pPr>
              <a:defRPr sz="900"/>
            </a:lvl1pPr>
          </a:lstStyle>
          <a:p>
            <a:fld id="{CA48F767-F060-D947-BA05-EE33CF212189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426355" y="6586984"/>
            <a:ext cx="6500158" cy="271016"/>
          </a:xfrm>
        </p:spPr>
        <p:txBody>
          <a:bodyPr/>
          <a:lstStyle>
            <a:lvl1pPr algn="r">
              <a:defRPr sz="900"/>
            </a:lvl1pPr>
          </a:lstStyle>
          <a:p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5515299"/>
            <a:ext cx="9154325" cy="710329"/>
            <a:chOff x="0" y="5267513"/>
            <a:chExt cx="9154325" cy="710329"/>
          </a:xfrm>
        </p:grpSpPr>
        <p:sp>
          <p:nvSpPr>
            <p:cNvPr id="17" name="Freeform 16"/>
            <p:cNvSpPr/>
            <p:nvPr userDrawn="1"/>
          </p:nvSpPr>
          <p:spPr>
            <a:xfrm>
              <a:off x="0" y="5267513"/>
              <a:ext cx="6875200" cy="710329"/>
            </a:xfrm>
            <a:custGeom>
              <a:avLst/>
              <a:gdLst>
                <a:gd name="connsiteX0" fmla="*/ 0 w 6906955"/>
                <a:gd name="connsiteY0" fmla="*/ 0 h 616772"/>
                <a:gd name="connsiteX1" fmla="*/ 6906955 w 6906955"/>
                <a:gd name="connsiteY1" fmla="*/ 0 h 616772"/>
                <a:gd name="connsiteX2" fmla="*/ 6889392 w 6906955"/>
                <a:gd name="connsiteY2" fmla="*/ 32356 h 616772"/>
                <a:gd name="connsiteX3" fmla="*/ 6831884 w 6906955"/>
                <a:gd name="connsiteY3" fmla="*/ 317206 h 616772"/>
                <a:gd name="connsiteX4" fmla="*/ 6889392 w 6906955"/>
                <a:gd name="connsiteY4" fmla="*/ 602056 h 616772"/>
                <a:gd name="connsiteX5" fmla="*/ 6897380 w 6906955"/>
                <a:gd name="connsiteY5" fmla="*/ 616772 h 616772"/>
                <a:gd name="connsiteX6" fmla="*/ 0 w 6906955"/>
                <a:gd name="connsiteY6" fmla="*/ 616772 h 616772"/>
                <a:gd name="connsiteX7" fmla="*/ 0 w 6906955"/>
                <a:gd name="connsiteY7" fmla="*/ 0 h 61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06955" h="616772">
                  <a:moveTo>
                    <a:pt x="0" y="0"/>
                  </a:moveTo>
                  <a:lnTo>
                    <a:pt x="6906955" y="0"/>
                  </a:lnTo>
                  <a:lnTo>
                    <a:pt x="6889392" y="32356"/>
                  </a:lnTo>
                  <a:cubicBezTo>
                    <a:pt x="6852362" y="119908"/>
                    <a:pt x="6831884" y="216166"/>
                    <a:pt x="6831884" y="317206"/>
                  </a:cubicBezTo>
                  <a:cubicBezTo>
                    <a:pt x="6831884" y="418247"/>
                    <a:pt x="6852362" y="514504"/>
                    <a:pt x="6889392" y="602056"/>
                  </a:cubicBezTo>
                  <a:lnTo>
                    <a:pt x="6897380" y="616772"/>
                  </a:lnTo>
                  <a:lnTo>
                    <a:pt x="0" y="6167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6FAF">
                <a:alpha val="89804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>
                <a:latin typeface="Arial"/>
                <a:cs typeface="Arial"/>
              </a:endParaRPr>
            </a:p>
          </p:txBody>
        </p:sp>
        <p:sp>
          <p:nvSpPr>
            <p:cNvPr id="18" name="Freeform 17"/>
            <p:cNvSpPr/>
            <p:nvPr userDrawn="1"/>
          </p:nvSpPr>
          <p:spPr>
            <a:xfrm>
              <a:off x="8354814" y="5267513"/>
              <a:ext cx="799511" cy="710329"/>
            </a:xfrm>
            <a:custGeom>
              <a:avLst/>
              <a:gdLst>
                <a:gd name="connsiteX0" fmla="*/ 0 w 939519"/>
                <a:gd name="connsiteY0" fmla="*/ 0 h 616772"/>
                <a:gd name="connsiteX1" fmla="*/ 939519 w 939519"/>
                <a:gd name="connsiteY1" fmla="*/ 0 h 616772"/>
                <a:gd name="connsiteX2" fmla="*/ 939519 w 939519"/>
                <a:gd name="connsiteY2" fmla="*/ 616772 h 616772"/>
                <a:gd name="connsiteX3" fmla="*/ 9575 w 939519"/>
                <a:gd name="connsiteY3" fmla="*/ 616772 h 616772"/>
                <a:gd name="connsiteX4" fmla="*/ 17562 w 939519"/>
                <a:gd name="connsiteY4" fmla="*/ 602056 h 616772"/>
                <a:gd name="connsiteX5" fmla="*/ 75070 w 939519"/>
                <a:gd name="connsiteY5" fmla="*/ 317206 h 616772"/>
                <a:gd name="connsiteX6" fmla="*/ 17562 w 939519"/>
                <a:gd name="connsiteY6" fmla="*/ 32356 h 616772"/>
                <a:gd name="connsiteX7" fmla="*/ 0 w 939519"/>
                <a:gd name="connsiteY7" fmla="*/ 0 h 61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9519" h="616772">
                  <a:moveTo>
                    <a:pt x="0" y="0"/>
                  </a:moveTo>
                  <a:lnTo>
                    <a:pt x="939519" y="0"/>
                  </a:lnTo>
                  <a:lnTo>
                    <a:pt x="939519" y="616772"/>
                  </a:lnTo>
                  <a:lnTo>
                    <a:pt x="9575" y="616772"/>
                  </a:lnTo>
                  <a:lnTo>
                    <a:pt x="17562" y="602056"/>
                  </a:lnTo>
                  <a:cubicBezTo>
                    <a:pt x="54593" y="514504"/>
                    <a:pt x="75070" y="418247"/>
                    <a:pt x="75070" y="317206"/>
                  </a:cubicBezTo>
                  <a:cubicBezTo>
                    <a:pt x="75070" y="216166"/>
                    <a:pt x="54593" y="119908"/>
                    <a:pt x="17562" y="3235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59FB2">
                <a:alpha val="89804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>
                <a:latin typeface="Arial"/>
                <a:cs typeface="Arial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87" y="5644453"/>
            <a:ext cx="2891276" cy="45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33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2" y="6261100"/>
            <a:ext cx="9154327" cy="418585"/>
            <a:chOff x="2" y="6261100"/>
            <a:chExt cx="9154327" cy="418585"/>
          </a:xfrm>
        </p:grpSpPr>
        <p:sp>
          <p:nvSpPr>
            <p:cNvPr id="14" name="Freeform 13"/>
            <p:cNvSpPr/>
            <p:nvPr userDrawn="1"/>
          </p:nvSpPr>
          <p:spPr>
            <a:xfrm>
              <a:off x="2" y="6261100"/>
              <a:ext cx="7779468" cy="418585"/>
            </a:xfrm>
            <a:custGeom>
              <a:avLst/>
              <a:gdLst>
                <a:gd name="connsiteX0" fmla="*/ 0 w 7779468"/>
                <a:gd name="connsiteY0" fmla="*/ 0 h 371894"/>
                <a:gd name="connsiteX1" fmla="*/ 7777897 w 7779468"/>
                <a:gd name="connsiteY1" fmla="*/ 0 h 371894"/>
                <a:gd name="connsiteX2" fmla="*/ 7749676 w 7779468"/>
                <a:gd name="connsiteY2" fmla="*/ 87903 h 371894"/>
                <a:gd name="connsiteX3" fmla="*/ 7739639 w 7779468"/>
                <a:gd name="connsiteY3" fmla="*/ 184171 h 371894"/>
                <a:gd name="connsiteX4" fmla="*/ 7778462 w 7779468"/>
                <a:gd name="connsiteY4" fmla="*/ 370103 h 371894"/>
                <a:gd name="connsiteX5" fmla="*/ 7779468 w 7779468"/>
                <a:gd name="connsiteY5" fmla="*/ 371894 h 371894"/>
                <a:gd name="connsiteX6" fmla="*/ 0 w 7779468"/>
                <a:gd name="connsiteY6" fmla="*/ 371894 h 371894"/>
                <a:gd name="connsiteX7" fmla="*/ 0 w 7779468"/>
                <a:gd name="connsiteY7" fmla="*/ 0 h 371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79468" h="371894">
                  <a:moveTo>
                    <a:pt x="0" y="0"/>
                  </a:moveTo>
                  <a:lnTo>
                    <a:pt x="7777897" y="0"/>
                  </a:lnTo>
                  <a:lnTo>
                    <a:pt x="7749676" y="87903"/>
                  </a:lnTo>
                  <a:cubicBezTo>
                    <a:pt x="7743095" y="118999"/>
                    <a:pt x="7739639" y="151195"/>
                    <a:pt x="7739639" y="184171"/>
                  </a:cubicBezTo>
                  <a:cubicBezTo>
                    <a:pt x="7739639" y="250124"/>
                    <a:pt x="7753463" y="312955"/>
                    <a:pt x="7778462" y="370103"/>
                  </a:cubicBezTo>
                  <a:lnTo>
                    <a:pt x="7779468" y="371894"/>
                  </a:lnTo>
                  <a:lnTo>
                    <a:pt x="0" y="3718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6FA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Freeform 14"/>
            <p:cNvSpPr/>
            <p:nvPr userDrawn="1"/>
          </p:nvSpPr>
          <p:spPr>
            <a:xfrm>
              <a:off x="8698202" y="6261100"/>
              <a:ext cx="456127" cy="418585"/>
            </a:xfrm>
            <a:custGeom>
              <a:avLst/>
              <a:gdLst>
                <a:gd name="connsiteX0" fmla="*/ 1570 w 456127"/>
                <a:gd name="connsiteY0" fmla="*/ 0 h 371894"/>
                <a:gd name="connsiteX1" fmla="*/ 456127 w 456127"/>
                <a:gd name="connsiteY1" fmla="*/ 0 h 371894"/>
                <a:gd name="connsiteX2" fmla="*/ 456127 w 456127"/>
                <a:gd name="connsiteY2" fmla="*/ 371894 h 371894"/>
                <a:gd name="connsiteX3" fmla="*/ 0 w 456127"/>
                <a:gd name="connsiteY3" fmla="*/ 371894 h 371894"/>
                <a:gd name="connsiteX4" fmla="*/ 1005 w 456127"/>
                <a:gd name="connsiteY4" fmla="*/ 370103 h 371894"/>
                <a:gd name="connsiteX5" fmla="*/ 39828 w 456127"/>
                <a:gd name="connsiteY5" fmla="*/ 184171 h 371894"/>
                <a:gd name="connsiteX6" fmla="*/ 29791 w 456127"/>
                <a:gd name="connsiteY6" fmla="*/ 87903 h 371894"/>
                <a:gd name="connsiteX7" fmla="*/ 1570 w 456127"/>
                <a:gd name="connsiteY7" fmla="*/ 0 h 371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6127" h="371894">
                  <a:moveTo>
                    <a:pt x="1570" y="0"/>
                  </a:moveTo>
                  <a:lnTo>
                    <a:pt x="456127" y="0"/>
                  </a:lnTo>
                  <a:lnTo>
                    <a:pt x="456127" y="371894"/>
                  </a:lnTo>
                  <a:lnTo>
                    <a:pt x="0" y="371894"/>
                  </a:lnTo>
                  <a:lnTo>
                    <a:pt x="1005" y="370103"/>
                  </a:lnTo>
                  <a:cubicBezTo>
                    <a:pt x="26004" y="312955"/>
                    <a:pt x="39828" y="250124"/>
                    <a:pt x="39828" y="184171"/>
                  </a:cubicBezTo>
                  <a:cubicBezTo>
                    <a:pt x="39828" y="151195"/>
                    <a:pt x="36372" y="118999"/>
                    <a:pt x="29791" y="87903"/>
                  </a:cubicBezTo>
                  <a:lnTo>
                    <a:pt x="1570" y="0"/>
                  </a:lnTo>
                  <a:close/>
                </a:path>
              </a:pathLst>
            </a:custGeom>
            <a:solidFill>
              <a:srgbClr val="459FB2">
                <a:alpha val="89804"/>
              </a:srgb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129510"/>
            <a:ext cx="8661400" cy="4709816"/>
          </a:xfrm>
        </p:spPr>
        <p:txBody>
          <a:bodyPr/>
          <a:lstStyle>
            <a:lvl1pPr marL="227013" indent="-227013">
              <a:buClr>
                <a:schemeClr val="accent1"/>
              </a:buClr>
              <a:defRPr/>
            </a:lvl1pPr>
            <a:lvl2pPr marL="568325" indent="-227013">
              <a:buClr>
                <a:schemeClr val="accent1"/>
              </a:buClr>
              <a:defRPr/>
            </a:lvl2pPr>
            <a:lvl3pPr marL="857250" indent="-176213">
              <a:buClr>
                <a:schemeClr val="accent1"/>
              </a:buClr>
              <a:defRPr/>
            </a:lvl3pPr>
            <a:lvl4pPr marL="1258888" indent="-227013">
              <a:buClr>
                <a:schemeClr val="accent1"/>
              </a:buClr>
              <a:defRPr/>
            </a:lvl4pPr>
            <a:lvl5pPr marL="1600200" indent="-227013"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3"/>
          </p:nvPr>
        </p:nvSpPr>
        <p:spPr>
          <a:xfrm>
            <a:off x="227013" y="5934075"/>
            <a:ext cx="8672514" cy="3143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264"/>
              </a:spcBef>
              <a:buFontTx/>
              <a:buNone/>
              <a:defRPr sz="1050"/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5" name="Picture 24" descr="rti_hs_logo_logo_full_color_Slid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844" y="0"/>
            <a:ext cx="1061058" cy="767397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241300" y="6266614"/>
            <a:ext cx="2133600" cy="4135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66B896-117A-C347-A486-C8F5530CBB5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34950" y="133350"/>
            <a:ext cx="7428910" cy="921727"/>
          </a:xfrm>
        </p:spPr>
        <p:txBody>
          <a:bodyPr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032" y="6333067"/>
            <a:ext cx="1792224" cy="28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54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2" y="6261100"/>
            <a:ext cx="9154327" cy="418585"/>
            <a:chOff x="2" y="6261100"/>
            <a:chExt cx="9154327" cy="418585"/>
          </a:xfrm>
        </p:grpSpPr>
        <p:sp>
          <p:nvSpPr>
            <p:cNvPr id="22" name="Freeform 21"/>
            <p:cNvSpPr/>
            <p:nvPr userDrawn="1"/>
          </p:nvSpPr>
          <p:spPr>
            <a:xfrm>
              <a:off x="2" y="6261100"/>
              <a:ext cx="7779468" cy="418585"/>
            </a:xfrm>
            <a:custGeom>
              <a:avLst/>
              <a:gdLst>
                <a:gd name="connsiteX0" fmla="*/ 0 w 7779468"/>
                <a:gd name="connsiteY0" fmla="*/ 0 h 371894"/>
                <a:gd name="connsiteX1" fmla="*/ 7777897 w 7779468"/>
                <a:gd name="connsiteY1" fmla="*/ 0 h 371894"/>
                <a:gd name="connsiteX2" fmla="*/ 7749676 w 7779468"/>
                <a:gd name="connsiteY2" fmla="*/ 87903 h 371894"/>
                <a:gd name="connsiteX3" fmla="*/ 7739639 w 7779468"/>
                <a:gd name="connsiteY3" fmla="*/ 184171 h 371894"/>
                <a:gd name="connsiteX4" fmla="*/ 7778462 w 7779468"/>
                <a:gd name="connsiteY4" fmla="*/ 370103 h 371894"/>
                <a:gd name="connsiteX5" fmla="*/ 7779468 w 7779468"/>
                <a:gd name="connsiteY5" fmla="*/ 371894 h 371894"/>
                <a:gd name="connsiteX6" fmla="*/ 0 w 7779468"/>
                <a:gd name="connsiteY6" fmla="*/ 371894 h 371894"/>
                <a:gd name="connsiteX7" fmla="*/ 0 w 7779468"/>
                <a:gd name="connsiteY7" fmla="*/ 0 h 371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79468" h="371894">
                  <a:moveTo>
                    <a:pt x="0" y="0"/>
                  </a:moveTo>
                  <a:lnTo>
                    <a:pt x="7777897" y="0"/>
                  </a:lnTo>
                  <a:lnTo>
                    <a:pt x="7749676" y="87903"/>
                  </a:lnTo>
                  <a:cubicBezTo>
                    <a:pt x="7743095" y="118999"/>
                    <a:pt x="7739639" y="151195"/>
                    <a:pt x="7739639" y="184171"/>
                  </a:cubicBezTo>
                  <a:cubicBezTo>
                    <a:pt x="7739639" y="250124"/>
                    <a:pt x="7753463" y="312955"/>
                    <a:pt x="7778462" y="370103"/>
                  </a:cubicBezTo>
                  <a:lnTo>
                    <a:pt x="7779468" y="371894"/>
                  </a:lnTo>
                  <a:lnTo>
                    <a:pt x="0" y="3718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6FA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Freeform 22"/>
            <p:cNvSpPr/>
            <p:nvPr userDrawn="1"/>
          </p:nvSpPr>
          <p:spPr>
            <a:xfrm>
              <a:off x="8698202" y="6261100"/>
              <a:ext cx="456127" cy="418585"/>
            </a:xfrm>
            <a:custGeom>
              <a:avLst/>
              <a:gdLst>
                <a:gd name="connsiteX0" fmla="*/ 1570 w 456127"/>
                <a:gd name="connsiteY0" fmla="*/ 0 h 371894"/>
                <a:gd name="connsiteX1" fmla="*/ 456127 w 456127"/>
                <a:gd name="connsiteY1" fmla="*/ 0 h 371894"/>
                <a:gd name="connsiteX2" fmla="*/ 456127 w 456127"/>
                <a:gd name="connsiteY2" fmla="*/ 371894 h 371894"/>
                <a:gd name="connsiteX3" fmla="*/ 0 w 456127"/>
                <a:gd name="connsiteY3" fmla="*/ 371894 h 371894"/>
                <a:gd name="connsiteX4" fmla="*/ 1005 w 456127"/>
                <a:gd name="connsiteY4" fmla="*/ 370103 h 371894"/>
                <a:gd name="connsiteX5" fmla="*/ 39828 w 456127"/>
                <a:gd name="connsiteY5" fmla="*/ 184171 h 371894"/>
                <a:gd name="connsiteX6" fmla="*/ 29791 w 456127"/>
                <a:gd name="connsiteY6" fmla="*/ 87903 h 371894"/>
                <a:gd name="connsiteX7" fmla="*/ 1570 w 456127"/>
                <a:gd name="connsiteY7" fmla="*/ 0 h 371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6127" h="371894">
                  <a:moveTo>
                    <a:pt x="1570" y="0"/>
                  </a:moveTo>
                  <a:lnTo>
                    <a:pt x="456127" y="0"/>
                  </a:lnTo>
                  <a:lnTo>
                    <a:pt x="456127" y="371894"/>
                  </a:lnTo>
                  <a:lnTo>
                    <a:pt x="0" y="371894"/>
                  </a:lnTo>
                  <a:lnTo>
                    <a:pt x="1005" y="370103"/>
                  </a:lnTo>
                  <a:cubicBezTo>
                    <a:pt x="26004" y="312955"/>
                    <a:pt x="39828" y="250124"/>
                    <a:pt x="39828" y="184171"/>
                  </a:cubicBezTo>
                  <a:cubicBezTo>
                    <a:pt x="39828" y="151195"/>
                    <a:pt x="36372" y="118999"/>
                    <a:pt x="29791" y="87903"/>
                  </a:cubicBezTo>
                  <a:lnTo>
                    <a:pt x="1570" y="0"/>
                  </a:lnTo>
                  <a:close/>
                </a:path>
              </a:pathLst>
            </a:custGeom>
            <a:solidFill>
              <a:srgbClr val="459FB2">
                <a:alpha val="89804"/>
              </a:srgb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301" y="1118384"/>
            <a:ext cx="4256862" cy="4753028"/>
          </a:xfrm>
        </p:spPr>
        <p:txBody>
          <a:bodyPr>
            <a:normAutofit/>
          </a:bodyPr>
          <a:lstStyle>
            <a:lvl1pPr marL="227013" indent="-227013">
              <a:buClr>
                <a:schemeClr val="accent1"/>
              </a:buClr>
              <a:defRPr sz="2400"/>
            </a:lvl1pPr>
            <a:lvl2pPr marL="568325" indent="-227013">
              <a:buClr>
                <a:schemeClr val="accent1"/>
              </a:buClr>
              <a:defRPr sz="2000"/>
            </a:lvl2pPr>
            <a:lvl3pPr marL="919163" indent="-238125">
              <a:buClr>
                <a:schemeClr val="accent1"/>
              </a:buClr>
              <a:defRPr sz="1800"/>
            </a:lvl3pPr>
            <a:lvl4pPr marL="1258888" indent="-227013">
              <a:buClr>
                <a:schemeClr val="accent1"/>
              </a:buClr>
              <a:defRPr sz="1600"/>
            </a:lvl4pPr>
            <a:lvl5pPr marL="1538288" indent="-165100">
              <a:buClr>
                <a:schemeClr val="accent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7733" y="1129511"/>
            <a:ext cx="4226199" cy="4741902"/>
          </a:xfrm>
        </p:spPr>
        <p:txBody>
          <a:bodyPr>
            <a:normAutofit/>
          </a:bodyPr>
          <a:lstStyle>
            <a:lvl1pPr marL="227013" indent="-227013">
              <a:buClr>
                <a:schemeClr val="accent1"/>
              </a:buClr>
              <a:defRPr sz="2400"/>
            </a:lvl1pPr>
            <a:lvl2pPr marL="568325" indent="-227013">
              <a:buClr>
                <a:schemeClr val="accent1"/>
              </a:buClr>
              <a:defRPr sz="2000"/>
            </a:lvl2pPr>
            <a:lvl3pPr marL="919163" indent="-238125">
              <a:buClr>
                <a:schemeClr val="accent1"/>
              </a:buClr>
              <a:defRPr sz="1800"/>
            </a:lvl3pPr>
            <a:lvl4pPr marL="1258888" indent="-227013">
              <a:buClr>
                <a:schemeClr val="accent1"/>
              </a:buClr>
              <a:defRPr sz="1600"/>
            </a:lvl4pPr>
            <a:lvl5pPr marL="1538288" indent="-165100">
              <a:buClr>
                <a:schemeClr val="accent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 descr="rti_hs_logo_logo_full_color_Slid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844" y="0"/>
            <a:ext cx="1061058" cy="767397"/>
          </a:xfrm>
          <a:prstGeom prst="rect">
            <a:avLst/>
          </a:prstGeom>
        </p:spPr>
      </p:pic>
      <p:sp>
        <p:nvSpPr>
          <p:cNvPr id="11" name="Content Placeholder 18"/>
          <p:cNvSpPr>
            <a:spLocks noGrp="1"/>
          </p:cNvSpPr>
          <p:nvPr userDrawn="1">
            <p:ph sz="quarter" idx="13"/>
          </p:nvPr>
        </p:nvSpPr>
        <p:spPr>
          <a:xfrm>
            <a:off x="227013" y="5934719"/>
            <a:ext cx="8672513" cy="313681"/>
          </a:xfrm>
        </p:spPr>
        <p:txBody>
          <a:bodyPr anchor="b" anchorCtr="0">
            <a:noAutofit/>
          </a:bodyPr>
          <a:lstStyle>
            <a:lvl1pPr marL="0" indent="0">
              <a:spcBef>
                <a:spcPts val="264"/>
              </a:spcBef>
              <a:buFontTx/>
              <a:buNone/>
              <a:defRPr sz="1050"/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241300" y="6266614"/>
            <a:ext cx="2133600" cy="4135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66B896-117A-C347-A486-C8F5530CBB5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34950" y="133350"/>
            <a:ext cx="7428910" cy="921727"/>
          </a:xfrm>
        </p:spPr>
        <p:txBody>
          <a:bodyPr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032" y="6333067"/>
            <a:ext cx="1792224" cy="28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" y="6261100"/>
            <a:ext cx="9154327" cy="418585"/>
            <a:chOff x="2" y="6261100"/>
            <a:chExt cx="9154327" cy="418585"/>
          </a:xfrm>
        </p:grpSpPr>
        <p:sp>
          <p:nvSpPr>
            <p:cNvPr id="24" name="Freeform 23"/>
            <p:cNvSpPr/>
            <p:nvPr userDrawn="1"/>
          </p:nvSpPr>
          <p:spPr>
            <a:xfrm>
              <a:off x="2" y="6261100"/>
              <a:ext cx="7779468" cy="418585"/>
            </a:xfrm>
            <a:custGeom>
              <a:avLst/>
              <a:gdLst>
                <a:gd name="connsiteX0" fmla="*/ 0 w 7779468"/>
                <a:gd name="connsiteY0" fmla="*/ 0 h 371894"/>
                <a:gd name="connsiteX1" fmla="*/ 7777897 w 7779468"/>
                <a:gd name="connsiteY1" fmla="*/ 0 h 371894"/>
                <a:gd name="connsiteX2" fmla="*/ 7749676 w 7779468"/>
                <a:gd name="connsiteY2" fmla="*/ 87903 h 371894"/>
                <a:gd name="connsiteX3" fmla="*/ 7739639 w 7779468"/>
                <a:gd name="connsiteY3" fmla="*/ 184171 h 371894"/>
                <a:gd name="connsiteX4" fmla="*/ 7778462 w 7779468"/>
                <a:gd name="connsiteY4" fmla="*/ 370103 h 371894"/>
                <a:gd name="connsiteX5" fmla="*/ 7779468 w 7779468"/>
                <a:gd name="connsiteY5" fmla="*/ 371894 h 371894"/>
                <a:gd name="connsiteX6" fmla="*/ 0 w 7779468"/>
                <a:gd name="connsiteY6" fmla="*/ 371894 h 371894"/>
                <a:gd name="connsiteX7" fmla="*/ 0 w 7779468"/>
                <a:gd name="connsiteY7" fmla="*/ 0 h 371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79468" h="371894">
                  <a:moveTo>
                    <a:pt x="0" y="0"/>
                  </a:moveTo>
                  <a:lnTo>
                    <a:pt x="7777897" y="0"/>
                  </a:lnTo>
                  <a:lnTo>
                    <a:pt x="7749676" y="87903"/>
                  </a:lnTo>
                  <a:cubicBezTo>
                    <a:pt x="7743095" y="118999"/>
                    <a:pt x="7739639" y="151195"/>
                    <a:pt x="7739639" y="184171"/>
                  </a:cubicBezTo>
                  <a:cubicBezTo>
                    <a:pt x="7739639" y="250124"/>
                    <a:pt x="7753463" y="312955"/>
                    <a:pt x="7778462" y="370103"/>
                  </a:cubicBezTo>
                  <a:lnTo>
                    <a:pt x="7779468" y="371894"/>
                  </a:lnTo>
                  <a:lnTo>
                    <a:pt x="0" y="3718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6FA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Freeform 24"/>
            <p:cNvSpPr/>
            <p:nvPr userDrawn="1"/>
          </p:nvSpPr>
          <p:spPr>
            <a:xfrm>
              <a:off x="8698202" y="6261100"/>
              <a:ext cx="456127" cy="418585"/>
            </a:xfrm>
            <a:custGeom>
              <a:avLst/>
              <a:gdLst>
                <a:gd name="connsiteX0" fmla="*/ 1570 w 456127"/>
                <a:gd name="connsiteY0" fmla="*/ 0 h 371894"/>
                <a:gd name="connsiteX1" fmla="*/ 456127 w 456127"/>
                <a:gd name="connsiteY1" fmla="*/ 0 h 371894"/>
                <a:gd name="connsiteX2" fmla="*/ 456127 w 456127"/>
                <a:gd name="connsiteY2" fmla="*/ 371894 h 371894"/>
                <a:gd name="connsiteX3" fmla="*/ 0 w 456127"/>
                <a:gd name="connsiteY3" fmla="*/ 371894 h 371894"/>
                <a:gd name="connsiteX4" fmla="*/ 1005 w 456127"/>
                <a:gd name="connsiteY4" fmla="*/ 370103 h 371894"/>
                <a:gd name="connsiteX5" fmla="*/ 39828 w 456127"/>
                <a:gd name="connsiteY5" fmla="*/ 184171 h 371894"/>
                <a:gd name="connsiteX6" fmla="*/ 29791 w 456127"/>
                <a:gd name="connsiteY6" fmla="*/ 87903 h 371894"/>
                <a:gd name="connsiteX7" fmla="*/ 1570 w 456127"/>
                <a:gd name="connsiteY7" fmla="*/ 0 h 371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6127" h="371894">
                  <a:moveTo>
                    <a:pt x="1570" y="0"/>
                  </a:moveTo>
                  <a:lnTo>
                    <a:pt x="456127" y="0"/>
                  </a:lnTo>
                  <a:lnTo>
                    <a:pt x="456127" y="371894"/>
                  </a:lnTo>
                  <a:lnTo>
                    <a:pt x="0" y="371894"/>
                  </a:lnTo>
                  <a:lnTo>
                    <a:pt x="1005" y="370103"/>
                  </a:lnTo>
                  <a:cubicBezTo>
                    <a:pt x="26004" y="312955"/>
                    <a:pt x="39828" y="250124"/>
                    <a:pt x="39828" y="184171"/>
                  </a:cubicBezTo>
                  <a:cubicBezTo>
                    <a:pt x="39828" y="151195"/>
                    <a:pt x="36372" y="118999"/>
                    <a:pt x="29791" y="87903"/>
                  </a:cubicBezTo>
                  <a:lnTo>
                    <a:pt x="1570" y="0"/>
                  </a:lnTo>
                  <a:close/>
                </a:path>
              </a:pathLst>
            </a:custGeom>
            <a:solidFill>
              <a:srgbClr val="459FB2">
                <a:alpha val="89804"/>
              </a:srgb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013" y="1069488"/>
            <a:ext cx="4216400" cy="400538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312" y="1067777"/>
            <a:ext cx="4241800" cy="414950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241300" y="1482727"/>
            <a:ext cx="4208736" cy="4475162"/>
          </a:xfrm>
        </p:spPr>
        <p:txBody>
          <a:bodyPr>
            <a:normAutofit/>
          </a:bodyPr>
          <a:lstStyle>
            <a:lvl1pPr marL="227013" indent="-227013">
              <a:buClr>
                <a:schemeClr val="accent1"/>
              </a:buClr>
              <a:defRPr sz="2400"/>
            </a:lvl1pPr>
            <a:lvl2pPr marL="568325" indent="-227013">
              <a:buClr>
                <a:schemeClr val="accent1"/>
              </a:buClr>
              <a:defRPr sz="2000"/>
            </a:lvl2pPr>
            <a:lvl3pPr marL="919163" indent="-238125">
              <a:buClr>
                <a:schemeClr val="accent1"/>
              </a:buClr>
              <a:defRPr sz="1800"/>
            </a:lvl3pPr>
            <a:lvl4pPr marL="1258888" indent="-227013">
              <a:buClr>
                <a:schemeClr val="accent1"/>
              </a:buClr>
              <a:defRPr sz="1600"/>
            </a:lvl4pPr>
            <a:lvl5pPr marL="1538288" indent="-165100">
              <a:buClr>
                <a:schemeClr val="accent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4666913" y="1495427"/>
            <a:ext cx="4226199" cy="4462461"/>
          </a:xfrm>
        </p:spPr>
        <p:txBody>
          <a:bodyPr>
            <a:normAutofit/>
          </a:bodyPr>
          <a:lstStyle>
            <a:lvl1pPr marL="227013" indent="-227013">
              <a:buClr>
                <a:schemeClr val="accent1"/>
              </a:buClr>
              <a:defRPr sz="2400"/>
            </a:lvl1pPr>
            <a:lvl2pPr marL="568325" indent="-227013">
              <a:buClr>
                <a:schemeClr val="accent1"/>
              </a:buClr>
              <a:defRPr sz="2000"/>
            </a:lvl2pPr>
            <a:lvl3pPr marL="919163" indent="-238125">
              <a:buClr>
                <a:schemeClr val="accent1"/>
              </a:buClr>
              <a:defRPr sz="1800"/>
            </a:lvl3pPr>
            <a:lvl4pPr marL="1258888" indent="-227013">
              <a:buClr>
                <a:schemeClr val="accent1"/>
              </a:buClr>
              <a:defRPr sz="1600"/>
            </a:lvl4pPr>
            <a:lvl5pPr marL="1538288" indent="-165100">
              <a:buClr>
                <a:schemeClr val="accent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9" name="Picture 28" descr="rti_hs_logo_logo_full_color_Slid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844" y="0"/>
            <a:ext cx="1061058" cy="767397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241300" y="6266614"/>
            <a:ext cx="2133600" cy="4135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66B896-117A-C347-A486-C8F5530CBB5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227013" y="5934718"/>
            <a:ext cx="8670925" cy="313682"/>
          </a:xfrm>
        </p:spPr>
        <p:txBody>
          <a:bodyPr anchor="b" anchorCtr="0">
            <a:noAutofit/>
          </a:bodyPr>
          <a:lstStyle>
            <a:lvl1pPr marL="0" indent="0">
              <a:spcBef>
                <a:spcPts val="264"/>
              </a:spcBef>
              <a:buNone/>
              <a:defRPr sz="1050"/>
            </a:lvl1pPr>
            <a:lvl2pPr marL="457200" indent="0">
              <a:spcBef>
                <a:spcPts val="264"/>
              </a:spcBef>
              <a:buNone/>
              <a:defRPr sz="1050"/>
            </a:lvl2pPr>
            <a:lvl3pPr marL="914400" indent="0">
              <a:spcBef>
                <a:spcPts val="264"/>
              </a:spcBef>
              <a:buNone/>
              <a:defRPr sz="1050"/>
            </a:lvl3pPr>
            <a:lvl4pPr marL="1371600" indent="0">
              <a:spcBef>
                <a:spcPts val="264"/>
              </a:spcBef>
              <a:buNone/>
              <a:defRPr sz="1050"/>
            </a:lvl4pPr>
            <a:lvl5pPr marL="1828800" indent="0">
              <a:spcBef>
                <a:spcPts val="264"/>
              </a:spcBef>
              <a:buNone/>
              <a:defRPr sz="105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234950" y="133350"/>
            <a:ext cx="7428910" cy="921727"/>
          </a:xfrm>
        </p:spPr>
        <p:txBody>
          <a:bodyPr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032" y="6333067"/>
            <a:ext cx="1792224" cy="28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1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tack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" y="6261100"/>
            <a:ext cx="9154327" cy="418585"/>
            <a:chOff x="2" y="6261100"/>
            <a:chExt cx="9154327" cy="418585"/>
          </a:xfrm>
        </p:grpSpPr>
        <p:sp>
          <p:nvSpPr>
            <p:cNvPr id="24" name="Freeform 23"/>
            <p:cNvSpPr/>
            <p:nvPr userDrawn="1"/>
          </p:nvSpPr>
          <p:spPr>
            <a:xfrm>
              <a:off x="2" y="6261100"/>
              <a:ext cx="7779468" cy="418585"/>
            </a:xfrm>
            <a:custGeom>
              <a:avLst/>
              <a:gdLst>
                <a:gd name="connsiteX0" fmla="*/ 0 w 7779468"/>
                <a:gd name="connsiteY0" fmla="*/ 0 h 371894"/>
                <a:gd name="connsiteX1" fmla="*/ 7777897 w 7779468"/>
                <a:gd name="connsiteY1" fmla="*/ 0 h 371894"/>
                <a:gd name="connsiteX2" fmla="*/ 7749676 w 7779468"/>
                <a:gd name="connsiteY2" fmla="*/ 87903 h 371894"/>
                <a:gd name="connsiteX3" fmla="*/ 7739639 w 7779468"/>
                <a:gd name="connsiteY3" fmla="*/ 184171 h 371894"/>
                <a:gd name="connsiteX4" fmla="*/ 7778462 w 7779468"/>
                <a:gd name="connsiteY4" fmla="*/ 370103 h 371894"/>
                <a:gd name="connsiteX5" fmla="*/ 7779468 w 7779468"/>
                <a:gd name="connsiteY5" fmla="*/ 371894 h 371894"/>
                <a:gd name="connsiteX6" fmla="*/ 0 w 7779468"/>
                <a:gd name="connsiteY6" fmla="*/ 371894 h 371894"/>
                <a:gd name="connsiteX7" fmla="*/ 0 w 7779468"/>
                <a:gd name="connsiteY7" fmla="*/ 0 h 371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79468" h="371894">
                  <a:moveTo>
                    <a:pt x="0" y="0"/>
                  </a:moveTo>
                  <a:lnTo>
                    <a:pt x="7777897" y="0"/>
                  </a:lnTo>
                  <a:lnTo>
                    <a:pt x="7749676" y="87903"/>
                  </a:lnTo>
                  <a:cubicBezTo>
                    <a:pt x="7743095" y="118999"/>
                    <a:pt x="7739639" y="151195"/>
                    <a:pt x="7739639" y="184171"/>
                  </a:cubicBezTo>
                  <a:cubicBezTo>
                    <a:pt x="7739639" y="250124"/>
                    <a:pt x="7753463" y="312955"/>
                    <a:pt x="7778462" y="370103"/>
                  </a:cubicBezTo>
                  <a:lnTo>
                    <a:pt x="7779468" y="371894"/>
                  </a:lnTo>
                  <a:lnTo>
                    <a:pt x="0" y="3718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6FA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Freeform 25"/>
            <p:cNvSpPr/>
            <p:nvPr userDrawn="1"/>
          </p:nvSpPr>
          <p:spPr>
            <a:xfrm>
              <a:off x="8698202" y="6261100"/>
              <a:ext cx="456127" cy="418585"/>
            </a:xfrm>
            <a:custGeom>
              <a:avLst/>
              <a:gdLst>
                <a:gd name="connsiteX0" fmla="*/ 1570 w 456127"/>
                <a:gd name="connsiteY0" fmla="*/ 0 h 371894"/>
                <a:gd name="connsiteX1" fmla="*/ 456127 w 456127"/>
                <a:gd name="connsiteY1" fmla="*/ 0 h 371894"/>
                <a:gd name="connsiteX2" fmla="*/ 456127 w 456127"/>
                <a:gd name="connsiteY2" fmla="*/ 371894 h 371894"/>
                <a:gd name="connsiteX3" fmla="*/ 0 w 456127"/>
                <a:gd name="connsiteY3" fmla="*/ 371894 h 371894"/>
                <a:gd name="connsiteX4" fmla="*/ 1005 w 456127"/>
                <a:gd name="connsiteY4" fmla="*/ 370103 h 371894"/>
                <a:gd name="connsiteX5" fmla="*/ 39828 w 456127"/>
                <a:gd name="connsiteY5" fmla="*/ 184171 h 371894"/>
                <a:gd name="connsiteX6" fmla="*/ 29791 w 456127"/>
                <a:gd name="connsiteY6" fmla="*/ 87903 h 371894"/>
                <a:gd name="connsiteX7" fmla="*/ 1570 w 456127"/>
                <a:gd name="connsiteY7" fmla="*/ 0 h 371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6127" h="371894">
                  <a:moveTo>
                    <a:pt x="1570" y="0"/>
                  </a:moveTo>
                  <a:lnTo>
                    <a:pt x="456127" y="0"/>
                  </a:lnTo>
                  <a:lnTo>
                    <a:pt x="456127" y="371894"/>
                  </a:lnTo>
                  <a:lnTo>
                    <a:pt x="0" y="371894"/>
                  </a:lnTo>
                  <a:lnTo>
                    <a:pt x="1005" y="370103"/>
                  </a:lnTo>
                  <a:cubicBezTo>
                    <a:pt x="26004" y="312955"/>
                    <a:pt x="39828" y="250124"/>
                    <a:pt x="39828" y="184171"/>
                  </a:cubicBezTo>
                  <a:cubicBezTo>
                    <a:pt x="39828" y="151195"/>
                    <a:pt x="36372" y="118999"/>
                    <a:pt x="29791" y="87903"/>
                  </a:cubicBezTo>
                  <a:lnTo>
                    <a:pt x="1570" y="0"/>
                  </a:lnTo>
                  <a:close/>
                </a:path>
              </a:pathLst>
            </a:custGeom>
            <a:solidFill>
              <a:srgbClr val="459FB2">
                <a:alpha val="89804"/>
              </a:srgb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241301" y="1115510"/>
            <a:ext cx="8656638" cy="2405119"/>
          </a:xfrm>
        </p:spPr>
        <p:txBody>
          <a:bodyPr/>
          <a:lstStyle>
            <a:lvl1pPr marL="227013" indent="-227013">
              <a:buClr>
                <a:schemeClr val="accent1"/>
              </a:buClr>
              <a:defRPr/>
            </a:lvl1pPr>
            <a:lvl2pPr marL="568325" indent="-227013">
              <a:buClr>
                <a:schemeClr val="accent1"/>
              </a:buClr>
              <a:defRPr/>
            </a:lvl2pPr>
            <a:lvl3pPr marL="857250" indent="-176213">
              <a:buClr>
                <a:schemeClr val="accent1"/>
              </a:buClr>
              <a:defRPr/>
            </a:lvl3pPr>
            <a:lvl4pPr marL="1258888" indent="-227013">
              <a:buClr>
                <a:schemeClr val="accent1"/>
              </a:buClr>
              <a:defRPr/>
            </a:lvl4pPr>
            <a:lvl5pPr marL="1600200" indent="-227013"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227013" y="5945356"/>
            <a:ext cx="8704263" cy="303044"/>
          </a:xfrm>
        </p:spPr>
        <p:txBody>
          <a:bodyPr anchor="b" anchorCtr="0">
            <a:normAutofit/>
          </a:bodyPr>
          <a:lstStyle>
            <a:lvl1pPr marL="0" indent="0" algn="l">
              <a:spcBef>
                <a:spcPts val="264"/>
              </a:spcBef>
              <a:buFontTx/>
              <a:buNone/>
              <a:defRPr sz="105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5" name="Picture 24" descr="rti_hs_logo_logo_full_color_Slid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844" y="0"/>
            <a:ext cx="1061058" cy="767397"/>
          </a:xfrm>
          <a:prstGeom prst="rect">
            <a:avLst/>
          </a:prstGeom>
        </p:spPr>
      </p:pic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241300" y="6266614"/>
            <a:ext cx="2133600" cy="4135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66B896-117A-C347-A486-C8F5530CBB5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234950" y="133350"/>
            <a:ext cx="7428910" cy="921727"/>
          </a:xfrm>
        </p:spPr>
        <p:txBody>
          <a:bodyPr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Content Placeholder 14"/>
          <p:cNvSpPr>
            <a:spLocks noGrp="1"/>
          </p:cNvSpPr>
          <p:nvPr>
            <p:ph sz="quarter" idx="16"/>
          </p:nvPr>
        </p:nvSpPr>
        <p:spPr>
          <a:xfrm>
            <a:off x="234950" y="3539742"/>
            <a:ext cx="8656638" cy="2405119"/>
          </a:xfrm>
        </p:spPr>
        <p:txBody>
          <a:bodyPr/>
          <a:lstStyle>
            <a:lvl1pPr marL="227013" indent="-227013">
              <a:buClr>
                <a:schemeClr val="accent1"/>
              </a:buClr>
              <a:defRPr/>
            </a:lvl1pPr>
            <a:lvl2pPr marL="568325" indent="-227013">
              <a:buClr>
                <a:schemeClr val="accent1"/>
              </a:buClr>
              <a:defRPr/>
            </a:lvl2pPr>
            <a:lvl3pPr marL="857250" indent="-176213">
              <a:buClr>
                <a:schemeClr val="accent1"/>
              </a:buClr>
              <a:defRPr/>
            </a:lvl3pPr>
            <a:lvl4pPr marL="1258888" indent="-227013">
              <a:buClr>
                <a:schemeClr val="accent1"/>
              </a:buClr>
              <a:defRPr/>
            </a:lvl4pPr>
            <a:lvl5pPr marL="1600200" indent="-227013"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032" y="6333067"/>
            <a:ext cx="1792224" cy="28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57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2" y="6261100"/>
            <a:ext cx="9154327" cy="418585"/>
            <a:chOff x="2" y="6261100"/>
            <a:chExt cx="9154327" cy="418585"/>
          </a:xfrm>
        </p:grpSpPr>
        <p:sp>
          <p:nvSpPr>
            <p:cNvPr id="22" name="Freeform 21"/>
            <p:cNvSpPr/>
            <p:nvPr userDrawn="1"/>
          </p:nvSpPr>
          <p:spPr>
            <a:xfrm>
              <a:off x="2" y="6261100"/>
              <a:ext cx="7779468" cy="418585"/>
            </a:xfrm>
            <a:custGeom>
              <a:avLst/>
              <a:gdLst>
                <a:gd name="connsiteX0" fmla="*/ 0 w 7779468"/>
                <a:gd name="connsiteY0" fmla="*/ 0 h 371894"/>
                <a:gd name="connsiteX1" fmla="*/ 7777897 w 7779468"/>
                <a:gd name="connsiteY1" fmla="*/ 0 h 371894"/>
                <a:gd name="connsiteX2" fmla="*/ 7749676 w 7779468"/>
                <a:gd name="connsiteY2" fmla="*/ 87903 h 371894"/>
                <a:gd name="connsiteX3" fmla="*/ 7739639 w 7779468"/>
                <a:gd name="connsiteY3" fmla="*/ 184171 h 371894"/>
                <a:gd name="connsiteX4" fmla="*/ 7778462 w 7779468"/>
                <a:gd name="connsiteY4" fmla="*/ 370103 h 371894"/>
                <a:gd name="connsiteX5" fmla="*/ 7779468 w 7779468"/>
                <a:gd name="connsiteY5" fmla="*/ 371894 h 371894"/>
                <a:gd name="connsiteX6" fmla="*/ 0 w 7779468"/>
                <a:gd name="connsiteY6" fmla="*/ 371894 h 371894"/>
                <a:gd name="connsiteX7" fmla="*/ 0 w 7779468"/>
                <a:gd name="connsiteY7" fmla="*/ 0 h 371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79468" h="371894">
                  <a:moveTo>
                    <a:pt x="0" y="0"/>
                  </a:moveTo>
                  <a:lnTo>
                    <a:pt x="7777897" y="0"/>
                  </a:lnTo>
                  <a:lnTo>
                    <a:pt x="7749676" y="87903"/>
                  </a:lnTo>
                  <a:cubicBezTo>
                    <a:pt x="7743095" y="118999"/>
                    <a:pt x="7739639" y="151195"/>
                    <a:pt x="7739639" y="184171"/>
                  </a:cubicBezTo>
                  <a:cubicBezTo>
                    <a:pt x="7739639" y="250124"/>
                    <a:pt x="7753463" y="312955"/>
                    <a:pt x="7778462" y="370103"/>
                  </a:cubicBezTo>
                  <a:lnTo>
                    <a:pt x="7779468" y="371894"/>
                  </a:lnTo>
                  <a:lnTo>
                    <a:pt x="0" y="3718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6FA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Freeform 22"/>
            <p:cNvSpPr/>
            <p:nvPr userDrawn="1"/>
          </p:nvSpPr>
          <p:spPr>
            <a:xfrm>
              <a:off x="8698202" y="6261100"/>
              <a:ext cx="456127" cy="418585"/>
            </a:xfrm>
            <a:custGeom>
              <a:avLst/>
              <a:gdLst>
                <a:gd name="connsiteX0" fmla="*/ 1570 w 456127"/>
                <a:gd name="connsiteY0" fmla="*/ 0 h 371894"/>
                <a:gd name="connsiteX1" fmla="*/ 456127 w 456127"/>
                <a:gd name="connsiteY1" fmla="*/ 0 h 371894"/>
                <a:gd name="connsiteX2" fmla="*/ 456127 w 456127"/>
                <a:gd name="connsiteY2" fmla="*/ 371894 h 371894"/>
                <a:gd name="connsiteX3" fmla="*/ 0 w 456127"/>
                <a:gd name="connsiteY3" fmla="*/ 371894 h 371894"/>
                <a:gd name="connsiteX4" fmla="*/ 1005 w 456127"/>
                <a:gd name="connsiteY4" fmla="*/ 370103 h 371894"/>
                <a:gd name="connsiteX5" fmla="*/ 39828 w 456127"/>
                <a:gd name="connsiteY5" fmla="*/ 184171 h 371894"/>
                <a:gd name="connsiteX6" fmla="*/ 29791 w 456127"/>
                <a:gd name="connsiteY6" fmla="*/ 87903 h 371894"/>
                <a:gd name="connsiteX7" fmla="*/ 1570 w 456127"/>
                <a:gd name="connsiteY7" fmla="*/ 0 h 371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6127" h="371894">
                  <a:moveTo>
                    <a:pt x="1570" y="0"/>
                  </a:moveTo>
                  <a:lnTo>
                    <a:pt x="456127" y="0"/>
                  </a:lnTo>
                  <a:lnTo>
                    <a:pt x="456127" y="371894"/>
                  </a:lnTo>
                  <a:lnTo>
                    <a:pt x="0" y="371894"/>
                  </a:lnTo>
                  <a:lnTo>
                    <a:pt x="1005" y="370103"/>
                  </a:lnTo>
                  <a:cubicBezTo>
                    <a:pt x="26004" y="312955"/>
                    <a:pt x="39828" y="250124"/>
                    <a:pt x="39828" y="184171"/>
                  </a:cubicBezTo>
                  <a:cubicBezTo>
                    <a:pt x="39828" y="151195"/>
                    <a:pt x="36372" y="118999"/>
                    <a:pt x="29791" y="87903"/>
                  </a:cubicBezTo>
                  <a:lnTo>
                    <a:pt x="1570" y="0"/>
                  </a:lnTo>
                  <a:close/>
                </a:path>
              </a:pathLst>
            </a:custGeom>
            <a:solidFill>
              <a:srgbClr val="459FB2">
                <a:alpha val="89804"/>
              </a:srgb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8" name="Picture 17" descr="rti_hs_logo_logo_full_color_Slid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844" y="0"/>
            <a:ext cx="1061058" cy="767397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241300" y="6266614"/>
            <a:ext cx="2133600" cy="4135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66B896-117A-C347-A486-C8F5530CBB5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4950" y="133350"/>
            <a:ext cx="7428910" cy="921727"/>
          </a:xfrm>
        </p:spPr>
        <p:txBody>
          <a:bodyPr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234950" y="1089366"/>
            <a:ext cx="8630702" cy="396534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459FB2"/>
                </a:solidFill>
              </a:defRPr>
            </a:lvl1pPr>
          </a:lstStyle>
          <a:p>
            <a:pPr lvl="0"/>
            <a:r>
              <a:rPr lang="en-US" dirty="0"/>
              <a:t>Click to Edit Master Style</a:t>
            </a:r>
          </a:p>
        </p:txBody>
      </p:sp>
      <p:sp>
        <p:nvSpPr>
          <p:cNvPr id="14" name="Content Placeholder 18"/>
          <p:cNvSpPr>
            <a:spLocks noGrp="1"/>
          </p:cNvSpPr>
          <p:nvPr>
            <p:ph sz="quarter" idx="14"/>
          </p:nvPr>
        </p:nvSpPr>
        <p:spPr>
          <a:xfrm>
            <a:off x="227013" y="5934075"/>
            <a:ext cx="8672514" cy="3143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264"/>
              </a:spcBef>
              <a:buFontTx/>
              <a:buNone/>
              <a:defRPr sz="1050"/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032" y="6333067"/>
            <a:ext cx="1792224" cy="28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77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2" y="6261100"/>
            <a:ext cx="9154327" cy="418585"/>
            <a:chOff x="2" y="6261100"/>
            <a:chExt cx="9154327" cy="418585"/>
          </a:xfrm>
        </p:grpSpPr>
        <p:sp>
          <p:nvSpPr>
            <p:cNvPr id="21" name="Freeform 20"/>
            <p:cNvSpPr/>
            <p:nvPr userDrawn="1"/>
          </p:nvSpPr>
          <p:spPr>
            <a:xfrm>
              <a:off x="2" y="6261100"/>
              <a:ext cx="7779468" cy="418585"/>
            </a:xfrm>
            <a:custGeom>
              <a:avLst/>
              <a:gdLst>
                <a:gd name="connsiteX0" fmla="*/ 0 w 7779468"/>
                <a:gd name="connsiteY0" fmla="*/ 0 h 371894"/>
                <a:gd name="connsiteX1" fmla="*/ 7777897 w 7779468"/>
                <a:gd name="connsiteY1" fmla="*/ 0 h 371894"/>
                <a:gd name="connsiteX2" fmla="*/ 7749676 w 7779468"/>
                <a:gd name="connsiteY2" fmla="*/ 87903 h 371894"/>
                <a:gd name="connsiteX3" fmla="*/ 7739639 w 7779468"/>
                <a:gd name="connsiteY3" fmla="*/ 184171 h 371894"/>
                <a:gd name="connsiteX4" fmla="*/ 7778462 w 7779468"/>
                <a:gd name="connsiteY4" fmla="*/ 370103 h 371894"/>
                <a:gd name="connsiteX5" fmla="*/ 7779468 w 7779468"/>
                <a:gd name="connsiteY5" fmla="*/ 371894 h 371894"/>
                <a:gd name="connsiteX6" fmla="*/ 0 w 7779468"/>
                <a:gd name="connsiteY6" fmla="*/ 371894 h 371894"/>
                <a:gd name="connsiteX7" fmla="*/ 0 w 7779468"/>
                <a:gd name="connsiteY7" fmla="*/ 0 h 371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79468" h="371894">
                  <a:moveTo>
                    <a:pt x="0" y="0"/>
                  </a:moveTo>
                  <a:lnTo>
                    <a:pt x="7777897" y="0"/>
                  </a:lnTo>
                  <a:lnTo>
                    <a:pt x="7749676" y="87903"/>
                  </a:lnTo>
                  <a:cubicBezTo>
                    <a:pt x="7743095" y="118999"/>
                    <a:pt x="7739639" y="151195"/>
                    <a:pt x="7739639" y="184171"/>
                  </a:cubicBezTo>
                  <a:cubicBezTo>
                    <a:pt x="7739639" y="250124"/>
                    <a:pt x="7753463" y="312955"/>
                    <a:pt x="7778462" y="370103"/>
                  </a:cubicBezTo>
                  <a:lnTo>
                    <a:pt x="7779468" y="371894"/>
                  </a:lnTo>
                  <a:lnTo>
                    <a:pt x="0" y="3718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6FA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Freeform 21"/>
            <p:cNvSpPr/>
            <p:nvPr userDrawn="1"/>
          </p:nvSpPr>
          <p:spPr>
            <a:xfrm>
              <a:off x="8698202" y="6261100"/>
              <a:ext cx="456127" cy="418585"/>
            </a:xfrm>
            <a:custGeom>
              <a:avLst/>
              <a:gdLst>
                <a:gd name="connsiteX0" fmla="*/ 1570 w 456127"/>
                <a:gd name="connsiteY0" fmla="*/ 0 h 371894"/>
                <a:gd name="connsiteX1" fmla="*/ 456127 w 456127"/>
                <a:gd name="connsiteY1" fmla="*/ 0 h 371894"/>
                <a:gd name="connsiteX2" fmla="*/ 456127 w 456127"/>
                <a:gd name="connsiteY2" fmla="*/ 371894 h 371894"/>
                <a:gd name="connsiteX3" fmla="*/ 0 w 456127"/>
                <a:gd name="connsiteY3" fmla="*/ 371894 h 371894"/>
                <a:gd name="connsiteX4" fmla="*/ 1005 w 456127"/>
                <a:gd name="connsiteY4" fmla="*/ 370103 h 371894"/>
                <a:gd name="connsiteX5" fmla="*/ 39828 w 456127"/>
                <a:gd name="connsiteY5" fmla="*/ 184171 h 371894"/>
                <a:gd name="connsiteX6" fmla="*/ 29791 w 456127"/>
                <a:gd name="connsiteY6" fmla="*/ 87903 h 371894"/>
                <a:gd name="connsiteX7" fmla="*/ 1570 w 456127"/>
                <a:gd name="connsiteY7" fmla="*/ 0 h 371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6127" h="371894">
                  <a:moveTo>
                    <a:pt x="1570" y="0"/>
                  </a:moveTo>
                  <a:lnTo>
                    <a:pt x="456127" y="0"/>
                  </a:lnTo>
                  <a:lnTo>
                    <a:pt x="456127" y="371894"/>
                  </a:lnTo>
                  <a:lnTo>
                    <a:pt x="0" y="371894"/>
                  </a:lnTo>
                  <a:lnTo>
                    <a:pt x="1005" y="370103"/>
                  </a:lnTo>
                  <a:cubicBezTo>
                    <a:pt x="26004" y="312955"/>
                    <a:pt x="39828" y="250124"/>
                    <a:pt x="39828" y="184171"/>
                  </a:cubicBezTo>
                  <a:cubicBezTo>
                    <a:pt x="39828" y="151195"/>
                    <a:pt x="36372" y="118999"/>
                    <a:pt x="29791" y="87903"/>
                  </a:cubicBezTo>
                  <a:lnTo>
                    <a:pt x="1570" y="0"/>
                  </a:lnTo>
                  <a:close/>
                </a:path>
              </a:pathLst>
            </a:custGeom>
            <a:solidFill>
              <a:srgbClr val="459FB2">
                <a:alpha val="89804"/>
              </a:srgb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8" name="Picture 17" descr="rti_hs_logo_logo_full_color_Slid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844" y="0"/>
            <a:ext cx="1061058" cy="767397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241300" y="6266614"/>
            <a:ext cx="2133600" cy="4135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66B896-117A-C347-A486-C8F5530CBB5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34950" y="133350"/>
            <a:ext cx="7428910" cy="921727"/>
          </a:xfrm>
        </p:spPr>
        <p:txBody>
          <a:bodyPr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18"/>
          <p:cNvSpPr>
            <a:spLocks noGrp="1"/>
          </p:cNvSpPr>
          <p:nvPr>
            <p:ph sz="quarter" idx="13"/>
          </p:nvPr>
        </p:nvSpPr>
        <p:spPr>
          <a:xfrm>
            <a:off x="227013" y="5934075"/>
            <a:ext cx="8672514" cy="3143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264"/>
              </a:spcBef>
              <a:buFontTx/>
              <a:buNone/>
              <a:defRPr sz="1050"/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032" y="6333067"/>
            <a:ext cx="1792224" cy="28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9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5900" y="198438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900" y="1600200"/>
            <a:ext cx="8712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3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2D7D9-BE59-5243-A9D2-FBDF901E820E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45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6B896-117A-C347-A486-C8F5530CBB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762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2" r:id="rId2"/>
    <p:sldLayoutId id="2147483673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70" r:id="rId9"/>
    <p:sldLayoutId id="2147483669" r:id="rId10"/>
    <p:sldLayoutId id="2147483671" r:id="rId11"/>
    <p:sldLayoutId id="2147483668" r:id="rId12"/>
    <p:sldLayoutId id="2147483675" r:id="rId13"/>
  </p:sldLayoutIdLst>
  <p:hf hdr="0" ftr="0" dt="0"/>
  <p:txStyles>
    <p:titleStyle>
      <a:lvl1pPr marL="0" indent="0" algn="l" defTabSz="457200" rtl="0" eaLnBrk="1" latinLnBrk="0" hangingPunct="1">
        <a:spcBef>
          <a:spcPct val="0"/>
        </a:spcBef>
        <a:buNone/>
        <a:defRPr sz="28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ncbi.nlm.nih.gov/pmc/articles/PMC3207195/pdf/hesr0046-1610.pdf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mckinsey.com/industries/healthcare-systems-and-services/our-insights/the-big-data-revolution-in-us-health-care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content.healthaffairs.org/content/33/7/1123.abstract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://www.clinical-innovation.com/topics/analytics-quality/jama-opportunities-and-challenges-big-data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www.forbes.com/sites/bernardmarr/2015/04/21/how-big-data-is-changing-healthcare/#723a8e592873" TargetMode="Externa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www.bmj.com/content/358/bmj.j3275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://catalyst.nejm.org/real-world-results-digital-health-products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hyperlink" Target="http://www.nejm.org/doi/full/10.1056/NEJMp1606181" TargetMode="External"/><Relationship Id="rId4" Type="http://schemas.openxmlformats.org/officeDocument/2006/relationships/hyperlink" Target="https://healthitanalytics.com/news/top-10-challenges-of-big-data-analytics-in-healthcare" TargetMode="Externa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hi.net/writable/publication_files/file/rwe_issue_brief_final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nehi.net/writable/publication_files/file/rwe_issue_brief_final.pdf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tamation.com/big-data/structured-vs-unstructured-data.html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0256" y="2604030"/>
            <a:ext cx="7400791" cy="1015663"/>
          </a:xfrm>
        </p:spPr>
        <p:txBody>
          <a:bodyPr wrap="square">
            <a:spAutoFit/>
          </a:bodyPr>
          <a:lstStyle/>
          <a:p>
            <a:r>
              <a:rPr lang="en-US" dirty="0"/>
              <a:t>Promises and Perils of Machine Learning: </a:t>
            </a:r>
            <a:br>
              <a:rPr lang="en-US" dirty="0"/>
            </a:br>
            <a:r>
              <a:rPr lang="en-US" sz="3200" b="1" dirty="0"/>
              <a:t>A Real-world Evidence Fable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0257" y="3886201"/>
            <a:ext cx="5923488" cy="566309"/>
          </a:xfrm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Wednesday, August 30, 2017</a:t>
            </a:r>
          </a:p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ICPE Montreal</a:t>
            </a:r>
          </a:p>
        </p:txBody>
      </p:sp>
    </p:spTree>
    <p:extLst>
      <p:ext uri="{BB962C8B-B14F-4D97-AF65-F5344CB8AC3E}">
        <p14:creationId xmlns:p14="http://schemas.microsoft.com/office/powerpoint/2010/main" val="2932840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174044" y="1467556"/>
            <a:ext cx="7868357" cy="335279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4951" y="1636888"/>
            <a:ext cx="1942968" cy="318346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246905"/>
              </p:ext>
            </p:extLst>
          </p:nvPr>
        </p:nvGraphicFramePr>
        <p:xfrm>
          <a:off x="238127" y="1964267"/>
          <a:ext cx="8804274" cy="1526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Adapted from source: </a:t>
            </a:r>
            <a:r>
              <a:rPr lang="en-US" dirty="0" err="1"/>
              <a:t>Gandomi</a:t>
            </a:r>
            <a:r>
              <a:rPr lang="en-US" dirty="0"/>
              <a:t> A, et al. Beyond the hype: big data concepts, methods, and analytics. </a:t>
            </a:r>
            <a:r>
              <a:rPr lang="en-US" dirty="0" err="1"/>
              <a:t>Int</a:t>
            </a:r>
            <a:r>
              <a:rPr lang="en-US" dirty="0"/>
              <a:t> J Information Mgmt. 2015;35:137-44.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Continuum of Approaches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0898" y="3633450"/>
            <a:ext cx="1547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E404F"/>
                </a:solidFill>
              </a:rPr>
              <a:t>Structured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58079" y="3619352"/>
            <a:ext cx="415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E404F"/>
                </a:solidFill>
              </a:rPr>
              <a:t>Structured + Unstructured</a:t>
            </a:r>
          </a:p>
        </p:txBody>
      </p:sp>
    </p:spTree>
    <p:extLst>
      <p:ext uri="{BB962C8B-B14F-4D97-AF65-F5344CB8AC3E}">
        <p14:creationId xmlns:p14="http://schemas.microsoft.com/office/powerpoint/2010/main" val="2412872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hlinkClick r:id="rId2"/>
              </a:rPr>
              <a:t>https://www.ncbi.nlm.nih.gov/pmc/articles/PMC3207195/pdf/hesr0046-1610.pdf</a:t>
            </a:r>
            <a:r>
              <a:rPr lang="en-US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Years Studying Validity of Structured Data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46537" y="905134"/>
            <a:ext cx="4433465" cy="5028941"/>
            <a:chOff x="2047777" y="761158"/>
            <a:chExt cx="4762500" cy="573792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t="29931"/>
            <a:stretch/>
          </p:blipFill>
          <p:spPr>
            <a:xfrm>
              <a:off x="2047777" y="1933998"/>
              <a:ext cx="4762500" cy="456508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b="80508"/>
            <a:stretch/>
          </p:blipFill>
          <p:spPr>
            <a:xfrm>
              <a:off x="2047777" y="761158"/>
              <a:ext cx="4762500" cy="1269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3965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1300" y="2600901"/>
            <a:ext cx="8686800" cy="1143000"/>
          </a:xfrm>
        </p:spPr>
        <p:txBody>
          <a:bodyPr/>
          <a:lstStyle/>
          <a:p>
            <a:r>
              <a:rPr lang="en-US" b="1" dirty="0"/>
              <a:t>How can we use unstructured data?</a:t>
            </a:r>
          </a:p>
        </p:txBody>
      </p:sp>
    </p:spTree>
    <p:extLst>
      <p:ext uri="{BB962C8B-B14F-4D97-AF65-F5344CB8AC3E}">
        <p14:creationId xmlns:p14="http://schemas.microsoft.com/office/powerpoint/2010/main" val="442164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do I want to learn?</a:t>
            </a:r>
          </a:p>
          <a:p>
            <a:pPr lvl="1"/>
            <a:r>
              <a:rPr lang="en-US" dirty="0"/>
              <a:t>Exposures, outcomes, covariates</a:t>
            </a:r>
          </a:p>
          <a:p>
            <a:pPr lvl="1"/>
            <a:r>
              <a:rPr lang="en-US" dirty="0"/>
              <a:t>Cross-section vs longitudinal data</a:t>
            </a:r>
          </a:p>
          <a:p>
            <a:endParaRPr lang="en-US" dirty="0"/>
          </a:p>
          <a:p>
            <a:r>
              <a:rPr lang="en-US" dirty="0"/>
              <a:t>When does this research need to be addressed?</a:t>
            </a:r>
          </a:p>
          <a:p>
            <a:pPr lvl="1"/>
            <a:r>
              <a:rPr lang="en-US" dirty="0"/>
              <a:t>Timeframe within study</a:t>
            </a:r>
          </a:p>
          <a:p>
            <a:pPr lvl="1"/>
            <a:r>
              <a:rPr lang="en-US" dirty="0"/>
              <a:t>Timing of results</a:t>
            </a:r>
          </a:p>
          <a:p>
            <a:pPr lvl="1"/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Who wants to know?</a:t>
            </a:r>
          </a:p>
          <a:p>
            <a:pPr>
              <a:lnSpc>
                <a:spcPct val="150000"/>
              </a:lnSpc>
            </a:pPr>
            <a:r>
              <a:rPr lang="en-US" dirty="0"/>
              <a:t>Why is study needed?</a:t>
            </a:r>
          </a:p>
          <a:p>
            <a:pPr>
              <a:lnSpc>
                <a:spcPct val="150000"/>
              </a:lnSpc>
            </a:pPr>
            <a:r>
              <a:rPr lang="en-US" dirty="0"/>
              <a:t>Where are data coming from?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Research Question</a:t>
            </a:r>
          </a:p>
        </p:txBody>
      </p:sp>
    </p:spTree>
    <p:extLst>
      <p:ext uri="{BB962C8B-B14F-4D97-AF65-F5344CB8AC3E}">
        <p14:creationId xmlns:p14="http://schemas.microsoft.com/office/powerpoint/2010/main" val="285634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27013" y="1510627"/>
          <a:ext cx="8661400" cy="3328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T2DM = type 2 diabetes mellitus.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1300" y="187410"/>
            <a:ext cx="7428910" cy="921727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373634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776"/>
              </a:spcBef>
            </a:pPr>
            <a:r>
              <a:rPr lang="en-US" dirty="0"/>
              <a:t>Ignore the variable for analyses</a:t>
            </a:r>
          </a:p>
          <a:p>
            <a:pPr>
              <a:spcBef>
                <a:spcPts val="1776"/>
              </a:spcBef>
            </a:pPr>
            <a:r>
              <a:rPr lang="en-US" dirty="0"/>
              <a:t>Use the data within the data source, despite misclassification</a:t>
            </a:r>
          </a:p>
          <a:p>
            <a:pPr lvl="1">
              <a:spcBef>
                <a:spcPts val="1776"/>
              </a:spcBef>
            </a:pPr>
            <a:r>
              <a:rPr lang="en-US" dirty="0"/>
              <a:t>Sensitivity analysis</a:t>
            </a:r>
          </a:p>
          <a:p>
            <a:pPr>
              <a:spcBef>
                <a:spcPts val="1776"/>
              </a:spcBef>
            </a:pPr>
            <a:r>
              <a:rPr lang="en-US" dirty="0"/>
              <a:t>Use proxy within the data source</a:t>
            </a:r>
          </a:p>
          <a:p>
            <a:pPr>
              <a:spcBef>
                <a:spcPts val="1776"/>
              </a:spcBef>
            </a:pPr>
            <a:r>
              <a:rPr lang="en-US" dirty="0"/>
              <a:t>Use information from an alternative source </a:t>
            </a:r>
          </a:p>
          <a:p>
            <a:pPr lvl="1">
              <a:spcBef>
                <a:spcPts val="1776"/>
              </a:spcBef>
            </a:pPr>
            <a:r>
              <a:rPr lang="en-US" dirty="0"/>
              <a:t>External adjustment</a:t>
            </a:r>
          </a:p>
          <a:p>
            <a:pPr>
              <a:spcBef>
                <a:spcPts val="1776"/>
              </a:spcBef>
            </a:pPr>
            <a:r>
              <a:rPr lang="en-US" dirty="0"/>
              <a:t>Integrate data from an alternative source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Continuum of Approaches</a:t>
            </a:r>
          </a:p>
        </p:txBody>
      </p:sp>
    </p:spTree>
    <p:extLst>
      <p:ext uri="{BB962C8B-B14F-4D97-AF65-F5344CB8AC3E}">
        <p14:creationId xmlns:p14="http://schemas.microsoft.com/office/powerpoint/2010/main" val="3257166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Within data source used to address research question</a:t>
            </a:r>
          </a:p>
          <a:p>
            <a:endParaRPr lang="en-US" dirty="0"/>
          </a:p>
          <a:p>
            <a:r>
              <a:rPr lang="en-US" dirty="0"/>
              <a:t>National surveys</a:t>
            </a:r>
          </a:p>
          <a:p>
            <a:r>
              <a:rPr lang="en-US" dirty="0"/>
              <a:t>Published literature</a:t>
            </a:r>
          </a:p>
          <a:p>
            <a:endParaRPr lang="en-US" dirty="0"/>
          </a:p>
          <a:p>
            <a:r>
              <a:rPr lang="en-US" dirty="0"/>
              <a:t>Clinical notes</a:t>
            </a:r>
          </a:p>
          <a:p>
            <a:r>
              <a:rPr lang="en-US" dirty="0" err="1"/>
              <a:t>mHealth</a:t>
            </a:r>
            <a:r>
              <a:rPr lang="en-US" dirty="0"/>
              <a:t> apps</a:t>
            </a:r>
          </a:p>
          <a:p>
            <a:r>
              <a:rPr lang="en-US" dirty="0"/>
              <a:t>Social media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900" dirty="0"/>
              <a:t>Source: Weber GM, et al., Finding the missing link for big biomedical data. JAMA 2014; 311(24):2479-80.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can we find needed data?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750" y="861881"/>
            <a:ext cx="6198499" cy="502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1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27013" y="1512710"/>
            <a:ext cx="8341254" cy="432661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7013" y="1512709"/>
            <a:ext cx="8341254" cy="43266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776"/>
              </a:spcBef>
            </a:pPr>
            <a:r>
              <a:rPr lang="en-US" dirty="0"/>
              <a:t>Ignore the variable for analyses</a:t>
            </a:r>
          </a:p>
          <a:p>
            <a:pPr>
              <a:spcBef>
                <a:spcPts val="1776"/>
              </a:spcBef>
            </a:pPr>
            <a:r>
              <a:rPr lang="en-US" dirty="0"/>
              <a:t>Use the data within the data source, despite misclassification</a:t>
            </a:r>
          </a:p>
          <a:p>
            <a:pPr lvl="1">
              <a:spcBef>
                <a:spcPts val="1776"/>
              </a:spcBef>
            </a:pPr>
            <a:r>
              <a:rPr lang="en-US" dirty="0"/>
              <a:t>Sensitivity analysis</a:t>
            </a:r>
          </a:p>
          <a:p>
            <a:pPr>
              <a:spcBef>
                <a:spcPts val="1776"/>
              </a:spcBef>
            </a:pPr>
            <a:r>
              <a:rPr lang="en-US" dirty="0"/>
              <a:t>Use proxy within the data source</a:t>
            </a:r>
          </a:p>
          <a:p>
            <a:pPr>
              <a:spcBef>
                <a:spcPts val="1776"/>
              </a:spcBef>
            </a:pPr>
            <a:r>
              <a:rPr lang="en-US" dirty="0"/>
              <a:t>Use information from an alternative source </a:t>
            </a:r>
          </a:p>
          <a:p>
            <a:pPr lvl="1">
              <a:spcBef>
                <a:spcPts val="1776"/>
              </a:spcBef>
            </a:pPr>
            <a:r>
              <a:rPr lang="en-US" dirty="0"/>
              <a:t>External adjustment</a:t>
            </a:r>
          </a:p>
          <a:p>
            <a:pPr>
              <a:spcBef>
                <a:spcPts val="1776"/>
              </a:spcBef>
            </a:pPr>
            <a:r>
              <a:rPr lang="en-US" dirty="0"/>
              <a:t>Integrate data from an alternative source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Continuum of Approaches</a:t>
            </a:r>
          </a:p>
        </p:txBody>
      </p:sp>
    </p:spTree>
    <p:extLst>
      <p:ext uri="{BB962C8B-B14F-4D97-AF65-F5344CB8AC3E}">
        <p14:creationId xmlns:p14="http://schemas.microsoft.com/office/powerpoint/2010/main" val="255251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1300" y="3099666"/>
            <a:ext cx="8686800" cy="1143000"/>
          </a:xfrm>
        </p:spPr>
        <p:txBody>
          <a:bodyPr/>
          <a:lstStyle/>
          <a:p>
            <a:r>
              <a:rPr lang="en-US" b="1" i="1" dirty="0"/>
              <a:t>How</a:t>
            </a:r>
            <a:r>
              <a:rPr lang="en-US" b="1" dirty="0"/>
              <a:t> do we use the data?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374" y="1905964"/>
            <a:ext cx="1904652" cy="137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0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Generate list of terms/constructs for which codes will be needed</a:t>
            </a:r>
          </a:p>
          <a:p>
            <a:pPr lvl="1"/>
            <a:r>
              <a:rPr lang="en-US" dirty="0"/>
              <a:t>Review with key study team members – achieve consensus</a:t>
            </a:r>
          </a:p>
          <a:p>
            <a:r>
              <a:rPr lang="en-US" dirty="0"/>
              <a:t>Generate list of codes for each term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(for each coding system)</a:t>
            </a:r>
          </a:p>
          <a:p>
            <a:pPr lvl="1"/>
            <a:r>
              <a:rPr lang="en-US" dirty="0"/>
              <a:t>Review with key study team members – achieve consensus</a:t>
            </a:r>
          </a:p>
          <a:p>
            <a:r>
              <a:rPr lang="en-US" dirty="0"/>
              <a:t>Incorporate codes into an algorithm</a:t>
            </a:r>
          </a:p>
          <a:p>
            <a:r>
              <a:rPr lang="en-US" dirty="0"/>
              <a:t>Validate algorithm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(and assess reliability of algorithm across coding systems)</a:t>
            </a:r>
          </a:p>
          <a:p>
            <a:endParaRPr lang="en-US" dirty="0"/>
          </a:p>
          <a:p>
            <a:r>
              <a:rPr lang="en-US" dirty="0"/>
              <a:t>Update algorithm each time terminology changes</a:t>
            </a:r>
          </a:p>
          <a:p>
            <a:r>
              <a:rPr lang="en-US" dirty="0"/>
              <a:t>Anticipate changes in practice over time that will lead to changes in underlying data entry for some codes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800" dirty="0"/>
              <a:t>Source: Quan H, et al., Coding algorithms for defining comorbidities in ICD-9-CM and ICD-10 administrative data. Med Care. 2005;43:1130-39.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Data </a:t>
            </a:r>
            <a:r>
              <a:rPr lang="en-US" i="1" dirty="0"/>
              <a:t>– Code List Development</a:t>
            </a:r>
          </a:p>
        </p:txBody>
      </p:sp>
    </p:spTree>
    <p:extLst>
      <p:ext uri="{BB962C8B-B14F-4D97-AF65-F5344CB8AC3E}">
        <p14:creationId xmlns:p14="http://schemas.microsoft.com/office/powerpoint/2010/main" val="63907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576"/>
              </a:spcBef>
            </a:pPr>
            <a:r>
              <a:rPr lang="en-US" dirty="0"/>
              <a:t>Introduction and overview of approaches</a:t>
            </a:r>
          </a:p>
          <a:p>
            <a:pPr lvl="1">
              <a:spcBef>
                <a:spcPts val="576"/>
              </a:spcBef>
            </a:pPr>
            <a:r>
              <a:rPr lang="en-US" i="1" dirty="0">
                <a:solidFill>
                  <a:schemeClr val="accent1"/>
                </a:solidFill>
              </a:rPr>
              <a:t>Mary Beth Ritchey</a:t>
            </a:r>
          </a:p>
          <a:p>
            <a:pPr>
              <a:spcBef>
                <a:spcPts val="1776"/>
              </a:spcBef>
            </a:pPr>
            <a:r>
              <a:rPr lang="en-US" dirty="0"/>
              <a:t>Two examples</a:t>
            </a:r>
          </a:p>
          <a:p>
            <a:pPr lvl="1">
              <a:spcBef>
                <a:spcPts val="576"/>
              </a:spcBef>
            </a:pPr>
            <a:r>
              <a:rPr lang="en-US" i="1" dirty="0">
                <a:solidFill>
                  <a:schemeClr val="accent1"/>
                </a:solidFill>
              </a:rPr>
              <a:t>Mary Anthony </a:t>
            </a:r>
          </a:p>
          <a:p>
            <a:pPr lvl="1">
              <a:spcBef>
                <a:spcPts val="576"/>
              </a:spcBef>
            </a:pPr>
            <a:r>
              <a:rPr lang="en-US" i="1" dirty="0" err="1">
                <a:solidFill>
                  <a:schemeClr val="accent1"/>
                </a:solidFill>
              </a:rPr>
              <a:t>Niklas</a:t>
            </a:r>
            <a:r>
              <a:rPr lang="en-US" i="1" dirty="0">
                <a:solidFill>
                  <a:schemeClr val="accent1"/>
                </a:solidFill>
              </a:rPr>
              <a:t> </a:t>
            </a:r>
            <a:r>
              <a:rPr lang="en-US" i="1" dirty="0" err="1">
                <a:solidFill>
                  <a:schemeClr val="accent1"/>
                </a:solidFill>
              </a:rPr>
              <a:t>Noren</a:t>
            </a:r>
            <a:endParaRPr lang="en-US" i="1" dirty="0">
              <a:solidFill>
                <a:schemeClr val="accent1"/>
              </a:solidFill>
            </a:endParaRPr>
          </a:p>
          <a:p>
            <a:pPr>
              <a:spcBef>
                <a:spcPts val="1776"/>
              </a:spcBef>
            </a:pPr>
            <a:r>
              <a:rPr lang="en-US" dirty="0"/>
              <a:t>Methodological considerations of concept development</a:t>
            </a:r>
          </a:p>
          <a:p>
            <a:pPr lvl="1">
              <a:spcBef>
                <a:spcPts val="576"/>
              </a:spcBef>
            </a:pPr>
            <a:r>
              <a:rPr lang="en-US" i="1" dirty="0">
                <a:solidFill>
                  <a:schemeClr val="accent1"/>
                </a:solidFill>
              </a:rPr>
              <a:t>Michele Jonsson Funk</a:t>
            </a:r>
          </a:p>
          <a:p>
            <a:pPr>
              <a:spcBef>
                <a:spcPts val="1776"/>
              </a:spcBef>
            </a:pPr>
            <a:r>
              <a:rPr lang="en-US" dirty="0"/>
              <a:t>Framework for review and comment</a:t>
            </a:r>
          </a:p>
          <a:p>
            <a:pPr lvl="1">
              <a:spcBef>
                <a:spcPts val="576"/>
              </a:spcBef>
            </a:pPr>
            <a:r>
              <a:rPr lang="en-US" i="1" dirty="0" err="1">
                <a:solidFill>
                  <a:schemeClr val="accent1"/>
                </a:solidFill>
              </a:rPr>
              <a:t>Nabarun</a:t>
            </a:r>
            <a:r>
              <a:rPr lang="en-US" i="1" dirty="0">
                <a:solidFill>
                  <a:schemeClr val="accent1"/>
                </a:solidFill>
              </a:rPr>
              <a:t> Dasgupta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Symposium Agenda</a:t>
            </a:r>
          </a:p>
        </p:txBody>
      </p:sp>
    </p:spTree>
    <p:extLst>
      <p:ext uri="{BB962C8B-B14F-4D97-AF65-F5344CB8AC3E}">
        <p14:creationId xmlns:p14="http://schemas.microsoft.com/office/powerpoint/2010/main" val="595418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800" dirty="0"/>
              <a:t>Source: Liao KP. Development of phenotype algorithms using electronic medical records and incorporating natural language processing. BMJ. 2015;350:h1885.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Unstructured Data – </a:t>
            </a:r>
            <a:r>
              <a:rPr lang="en-US" i="1" dirty="0"/>
              <a:t>Natural Language Processing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094" y="995319"/>
            <a:ext cx="5749315" cy="493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94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2741658"/>
            <a:ext cx="6826652" cy="31080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101800"/>
            <a:ext cx="8541456" cy="1958142"/>
          </a:xfrm>
        </p:spPr>
        <p:txBody>
          <a:bodyPr>
            <a:normAutofit/>
          </a:bodyPr>
          <a:lstStyle/>
          <a:p>
            <a:r>
              <a:rPr lang="en-US" sz="2200" dirty="0"/>
              <a:t>Extract concepts from unstructured data</a:t>
            </a:r>
          </a:p>
          <a:p>
            <a:r>
              <a:rPr lang="en-US" sz="2200" dirty="0"/>
              <a:t>Develop algorithm incorporating structured and unstructured data</a:t>
            </a:r>
          </a:p>
          <a:p>
            <a:r>
              <a:rPr lang="en-US" sz="2200" dirty="0"/>
              <a:t>Curate to improve algorithm performance</a:t>
            </a:r>
          </a:p>
          <a:p>
            <a:r>
              <a:rPr lang="en-US" sz="2200" dirty="0"/>
              <a:t>Validate algorithm (stratified sampling or iterative approach)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Unstructured Data – </a:t>
            </a:r>
            <a:r>
              <a:rPr lang="en-US" i="1" dirty="0"/>
              <a:t>Natural Language Processing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800" dirty="0"/>
              <a:t>Source: Liao KP. Development of phenotype algorithms using electronic medical records and incorporating natural language processing. BMJ. 2015;350:h1885.; </a:t>
            </a:r>
            <a:r>
              <a:rPr lang="en-US" sz="800" dirty="0" err="1"/>
              <a:t>Upadhyaya</a:t>
            </a:r>
            <a:r>
              <a:rPr lang="en-US" sz="800" dirty="0"/>
              <a:t> SG, et al. Automated diabetes case identification using electronic health record data at a tertiary care facility. Mayo </a:t>
            </a:r>
            <a:r>
              <a:rPr lang="en-US" sz="800" dirty="0" err="1"/>
              <a:t>Clin</a:t>
            </a:r>
            <a:r>
              <a:rPr lang="en-US" sz="800" dirty="0"/>
              <a:t> Proc Inn </a:t>
            </a:r>
            <a:r>
              <a:rPr lang="en-US" sz="800" dirty="0" err="1"/>
              <a:t>Qual</a:t>
            </a:r>
            <a:r>
              <a:rPr lang="en-US" sz="800" dirty="0"/>
              <a:t> Out. 2017;1(1):100-110.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67952" y="3531504"/>
            <a:ext cx="1831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Algorithm learning may be “supervised” or “unsupervised”</a:t>
            </a:r>
          </a:p>
        </p:txBody>
      </p:sp>
    </p:spTree>
    <p:extLst>
      <p:ext uri="{BB962C8B-B14F-4D97-AF65-F5344CB8AC3E}">
        <p14:creationId xmlns:p14="http://schemas.microsoft.com/office/powerpoint/2010/main" val="244323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41300" y="2587047"/>
            <a:ext cx="8686800" cy="1143000"/>
          </a:xfrm>
        </p:spPr>
        <p:txBody>
          <a:bodyPr/>
          <a:lstStyle/>
          <a:p>
            <a:r>
              <a:rPr lang="en-US" b="1" dirty="0"/>
              <a:t>Let’s look at some examples…</a:t>
            </a:r>
          </a:p>
        </p:txBody>
      </p:sp>
    </p:spTree>
    <p:extLst>
      <p:ext uri="{BB962C8B-B14F-4D97-AF65-F5344CB8AC3E}">
        <p14:creationId xmlns:p14="http://schemas.microsoft.com/office/powerpoint/2010/main" val="1494047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0258" y="2604030"/>
            <a:ext cx="7060923" cy="523220"/>
          </a:xfrm>
        </p:spPr>
        <p:txBody>
          <a:bodyPr wrap="square">
            <a:spAutoFit/>
          </a:bodyPr>
          <a:lstStyle/>
          <a:p>
            <a:r>
              <a:rPr lang="en-US" dirty="0"/>
              <a:t>Overview of the Continuum of Approaches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0259" y="3886201"/>
            <a:ext cx="5923488" cy="566309"/>
          </a:xfrm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Mary Beth Ritchey, PhD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Principal Epidemiologist for Medical Devices, RTI Health Solutions</a:t>
            </a:r>
          </a:p>
        </p:txBody>
      </p:sp>
    </p:spTree>
    <p:extLst>
      <p:ext uri="{BB962C8B-B14F-4D97-AF65-F5344CB8AC3E}">
        <p14:creationId xmlns:p14="http://schemas.microsoft.com/office/powerpoint/2010/main" val="3659378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1300" y="1262742"/>
            <a:ext cx="8661400" cy="4576583"/>
          </a:xfrm>
        </p:spPr>
        <p:txBody>
          <a:bodyPr>
            <a:normAutofit/>
          </a:bodyPr>
          <a:lstStyle/>
          <a:p>
            <a:r>
              <a:rPr lang="en-US" dirty="0"/>
              <a:t>No specific funding was received for this </a:t>
            </a:r>
            <a:r>
              <a:rPr lang="en-US"/>
              <a:t>project.</a:t>
            </a:r>
          </a:p>
          <a:p>
            <a:endParaRPr lang="en-US" dirty="0"/>
          </a:p>
          <a:p>
            <a:r>
              <a:rPr lang="en-US" dirty="0"/>
              <a:t>The following personal or financial relationships relevant</a:t>
            </a:r>
            <a:br>
              <a:rPr lang="en-US" dirty="0"/>
            </a:br>
            <a:r>
              <a:rPr lang="en-US" dirty="0"/>
              <a:t>to this presentation existed during the past 12 months:</a:t>
            </a:r>
          </a:p>
          <a:p>
            <a:pPr lvl="1"/>
            <a:r>
              <a:rPr lang="en-US" dirty="0"/>
              <a:t>Employment by RTI Health Solutions, a research institute that performs contracted services for pharmaceutical and medical</a:t>
            </a:r>
            <a:br>
              <a:rPr lang="en-US" dirty="0"/>
            </a:br>
            <a:r>
              <a:rPr lang="en-US" dirty="0"/>
              <a:t>device companies</a:t>
            </a:r>
          </a:p>
          <a:p>
            <a:pPr marL="341312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 </a:t>
            </a:r>
            <a:r>
              <a:rPr lang="en-US" i="1" dirty="0"/>
              <a:t>- Ritchey</a:t>
            </a:r>
          </a:p>
        </p:txBody>
      </p:sp>
    </p:spTree>
    <p:extLst>
      <p:ext uri="{BB962C8B-B14F-4D97-AF65-F5344CB8AC3E}">
        <p14:creationId xmlns:p14="http://schemas.microsoft.com/office/powerpoint/2010/main" val="4247201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4950" y="6017156"/>
            <a:ext cx="8747210" cy="314325"/>
          </a:xfrm>
        </p:spPr>
        <p:txBody>
          <a:bodyPr/>
          <a:lstStyle/>
          <a:p>
            <a:r>
              <a:rPr lang="en-US" sz="800" dirty="0"/>
              <a:t>Sources: </a:t>
            </a:r>
            <a:r>
              <a:rPr lang="en-US" sz="800" dirty="0">
                <a:hlinkClick r:id="rId3"/>
              </a:rPr>
              <a:t>http://www.mckinsey.com/industries/healthcare-systems-and-services/our-insights/the-big-data-revolution-in-us-health-care</a:t>
            </a:r>
            <a:r>
              <a:rPr lang="en-US" sz="800" dirty="0"/>
              <a:t>; </a:t>
            </a:r>
            <a:r>
              <a:rPr lang="en-US" sz="800" dirty="0">
                <a:hlinkClick r:id="rId4"/>
              </a:rPr>
              <a:t>https://www.forbes.com/sites/bernardmarr/2015/04/21/how-big-data-is-changing-healthcare/#723a8e592873</a:t>
            </a:r>
            <a:r>
              <a:rPr lang="en-US" sz="800" dirty="0"/>
              <a:t>; </a:t>
            </a:r>
            <a:r>
              <a:rPr lang="en-US" sz="800" dirty="0">
                <a:hlinkClick r:id="rId5"/>
              </a:rPr>
              <a:t>http://www.clinical-innovation.com/topics/analytics-quality/jama-opportunities-and-challenges-big-data</a:t>
            </a:r>
            <a:r>
              <a:rPr lang="en-US" sz="800" dirty="0"/>
              <a:t>; </a:t>
            </a:r>
            <a:r>
              <a:rPr lang="en-US" sz="800" dirty="0">
                <a:hlinkClick r:id="rId6"/>
              </a:rPr>
              <a:t>http://content.healthaffairs.org/content/33/7/1123.abstract</a:t>
            </a:r>
            <a:r>
              <a:rPr lang="en-US" sz="800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 in Health Care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7013" y="960887"/>
            <a:ext cx="4288344" cy="4905839"/>
            <a:chOff x="227012" y="807138"/>
            <a:chExt cx="4288344" cy="4905839"/>
          </a:xfrm>
        </p:grpSpPr>
        <p:grpSp>
          <p:nvGrpSpPr>
            <p:cNvPr id="7" name="Group 6"/>
            <p:cNvGrpSpPr/>
            <p:nvPr/>
          </p:nvGrpSpPr>
          <p:grpSpPr>
            <a:xfrm>
              <a:off x="227013" y="807138"/>
              <a:ext cx="4288343" cy="4374787"/>
              <a:chOff x="234950" y="916683"/>
              <a:chExt cx="5073425" cy="4941952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1773" y="916683"/>
                <a:ext cx="4913220" cy="4941952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8"/>
              <a:srcRect b="79875"/>
              <a:stretch/>
            </p:blipFill>
            <p:spPr>
              <a:xfrm>
                <a:off x="234950" y="3317531"/>
                <a:ext cx="5073425" cy="746030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8"/>
            <a:srcRect t="27358" b="8035"/>
            <a:stretch/>
          </p:blipFill>
          <p:spPr>
            <a:xfrm>
              <a:off x="227012" y="3592864"/>
              <a:ext cx="4288343" cy="2120113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510061" y="953487"/>
            <a:ext cx="4633995" cy="4905839"/>
            <a:chOff x="1328999" y="960887"/>
            <a:chExt cx="4633995" cy="490583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28999" y="960887"/>
              <a:ext cx="4633995" cy="490583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28999" y="1936973"/>
              <a:ext cx="548353" cy="510371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57439" y="953487"/>
            <a:ext cx="4715319" cy="49731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70883" y="871374"/>
            <a:ext cx="4412808" cy="507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4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4950" y="5986898"/>
            <a:ext cx="8672514" cy="314325"/>
          </a:xfrm>
        </p:spPr>
        <p:txBody>
          <a:bodyPr/>
          <a:lstStyle/>
          <a:p>
            <a:r>
              <a:rPr lang="en-US" sz="800" dirty="0"/>
              <a:t>Sources: </a:t>
            </a:r>
            <a:r>
              <a:rPr lang="en-US" sz="800" dirty="0">
                <a:hlinkClick r:id="rId2"/>
              </a:rPr>
              <a:t>http://catalyst.nejm.org/real-world-results-digital-health-products/</a:t>
            </a:r>
            <a:r>
              <a:rPr lang="en-US" sz="800" dirty="0"/>
              <a:t>; </a:t>
            </a:r>
            <a:r>
              <a:rPr lang="en-US" sz="800" dirty="0">
                <a:hlinkClick r:id="rId3"/>
              </a:rPr>
              <a:t>http://www.bmj.com/content/358/bmj.j3275</a:t>
            </a:r>
            <a:r>
              <a:rPr lang="en-US" sz="800" dirty="0"/>
              <a:t>; </a:t>
            </a:r>
            <a:r>
              <a:rPr lang="en-US" sz="800" dirty="0">
                <a:hlinkClick r:id="rId4"/>
              </a:rPr>
              <a:t>https://healthitanalytics.com/news/top-10-challenges-of-big-data-analytics-in-healthcare</a:t>
            </a:r>
            <a:r>
              <a:rPr lang="en-US" sz="800" dirty="0"/>
              <a:t>; </a:t>
            </a:r>
            <a:r>
              <a:rPr lang="en-US" sz="800" dirty="0">
                <a:hlinkClick r:id="rId5"/>
              </a:rPr>
              <a:t>http://www.nejm.org/doi/full/10.1056/NEJMp1606181</a:t>
            </a:r>
            <a:r>
              <a:rPr lang="en-US" sz="800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Caveats with Big Data in Health Care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950" y="974308"/>
            <a:ext cx="6440979" cy="5012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2256" y="958795"/>
            <a:ext cx="5339790" cy="50372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8424" y="932858"/>
            <a:ext cx="3443230" cy="5042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8115" y="946361"/>
            <a:ext cx="3993317" cy="504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0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1300" y="1129510"/>
            <a:ext cx="8661400" cy="3160987"/>
          </a:xfrm>
        </p:spPr>
        <p:txBody>
          <a:bodyPr/>
          <a:lstStyle/>
          <a:p>
            <a:r>
              <a:rPr lang="en-US" dirty="0"/>
              <a:t>Patient protection</a:t>
            </a:r>
          </a:p>
          <a:p>
            <a:r>
              <a:rPr lang="en-US" dirty="0"/>
              <a:t>Data quality</a:t>
            </a:r>
          </a:p>
          <a:p>
            <a:r>
              <a:rPr lang="en-US" dirty="0"/>
              <a:t>Cost (monetary, time, resources)</a:t>
            </a:r>
          </a:p>
          <a:p>
            <a:r>
              <a:rPr lang="en-US" dirty="0"/>
              <a:t>Transparency</a:t>
            </a:r>
          </a:p>
          <a:p>
            <a:r>
              <a:rPr lang="en-US" dirty="0"/>
              <a:t>Disparate rules across stakeholders</a:t>
            </a:r>
          </a:p>
          <a:p>
            <a:r>
              <a:rPr lang="en-US" dirty="0"/>
              <a:t>Challenge for traditional peer review and publications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List adapted from source: </a:t>
            </a:r>
            <a:r>
              <a:rPr lang="en-US" dirty="0">
                <a:hlinkClick r:id="rId3"/>
              </a:rPr>
              <a:t>http://www.nehi.net/writable/publication_files/file/rwe_issue_brief_final.pdf</a:t>
            </a:r>
            <a:r>
              <a:rPr lang="en-US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Using “Big Data”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9588" y="4498495"/>
            <a:ext cx="3297382" cy="72911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 w="317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9587" y="4632220"/>
            <a:ext cx="3297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Where to start?</a:t>
            </a:r>
          </a:p>
        </p:txBody>
      </p:sp>
    </p:spTree>
    <p:extLst>
      <p:ext uri="{BB962C8B-B14F-4D97-AF65-F5344CB8AC3E}">
        <p14:creationId xmlns:p14="http://schemas.microsoft.com/office/powerpoint/2010/main" val="76999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41300" y="1129510"/>
            <a:ext cx="3489128" cy="4709816"/>
          </a:xfrm>
        </p:spPr>
        <p:txBody>
          <a:bodyPr>
            <a:normAutofit/>
          </a:bodyPr>
          <a:lstStyle/>
          <a:p>
            <a:r>
              <a:rPr lang="en-US" sz="2000" dirty="0"/>
              <a:t>Data are generated and collected from multiple sources, aggregated and shared across health care system</a:t>
            </a:r>
          </a:p>
          <a:p>
            <a:endParaRPr lang="en-US" sz="2000" dirty="0"/>
          </a:p>
          <a:p>
            <a:r>
              <a:rPr lang="en-US" sz="2000" dirty="0"/>
              <a:t>In medical product epidemiology and vigilance, we use data </a:t>
            </a:r>
            <a:r>
              <a:rPr lang="en-US" sz="2000"/>
              <a:t>sources collected </a:t>
            </a:r>
            <a:r>
              <a:rPr lang="en-US" sz="2000" dirty="0"/>
              <a:t>for other purposes in order to assess utilization, safety, and effectiveness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41300" y="5913759"/>
            <a:ext cx="8672514" cy="251911"/>
          </a:xfrm>
        </p:spPr>
        <p:txBody>
          <a:bodyPr/>
          <a:lstStyle/>
          <a:p>
            <a:r>
              <a:rPr lang="en-US" sz="800" dirty="0"/>
              <a:t>Source: </a:t>
            </a:r>
            <a:r>
              <a:rPr lang="en-US" sz="800" dirty="0">
                <a:hlinkClick r:id="rId2"/>
              </a:rPr>
              <a:t>http://www.nehi.net/writable/publication_files/file/rwe_issue_brief_final.pdf</a:t>
            </a:r>
            <a:r>
              <a:rPr lang="en-US" sz="800" dirty="0"/>
              <a:t> 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Sources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0668"/>
          <a:stretch/>
        </p:blipFill>
        <p:spPr>
          <a:xfrm>
            <a:off x="3949405" y="588567"/>
            <a:ext cx="4713833" cy="550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4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Adapted from source: </a:t>
            </a:r>
            <a:r>
              <a:rPr lang="en-US" dirty="0">
                <a:hlinkClick r:id="rId2"/>
              </a:rPr>
              <a:t>http://www.datamation.com/big-data/structured-vs-unstructured-data.html</a:t>
            </a:r>
            <a:r>
              <a:rPr lang="en-US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Data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368272"/>
              </p:ext>
            </p:extLst>
          </p:nvPr>
        </p:nvGraphicFramePr>
        <p:xfrm>
          <a:off x="416798" y="1708158"/>
          <a:ext cx="8324431" cy="353203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59380">
                  <a:extLst>
                    <a:ext uri="{9D8B030D-6E8A-4147-A177-3AD203B41FA5}">
                      <a16:colId xmlns:a16="http://schemas.microsoft.com/office/drawing/2014/main" val="3522314783"/>
                    </a:ext>
                  </a:extLst>
                </a:gridCol>
                <a:gridCol w="2955522">
                  <a:extLst>
                    <a:ext uri="{9D8B030D-6E8A-4147-A177-3AD203B41FA5}">
                      <a16:colId xmlns:a16="http://schemas.microsoft.com/office/drawing/2014/main" val="2606087066"/>
                    </a:ext>
                  </a:extLst>
                </a:gridCol>
                <a:gridCol w="3409529">
                  <a:extLst>
                    <a:ext uri="{9D8B030D-6E8A-4147-A177-3AD203B41FA5}">
                      <a16:colId xmlns:a16="http://schemas.microsoft.com/office/drawing/2014/main" val="876938460"/>
                    </a:ext>
                  </a:extLst>
                </a:gridCol>
              </a:tblGrid>
              <a:tr h="5410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Structured Data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Unstructured Data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736592"/>
                  </a:ext>
                </a:extLst>
              </a:tr>
              <a:tr h="1212430">
                <a:tc>
                  <a:txBody>
                    <a:bodyPr/>
                    <a:lstStyle/>
                    <a:p>
                      <a:r>
                        <a:rPr lang="en-US" dirty="0"/>
                        <a:t>Characteristics</a:t>
                      </a:r>
                    </a:p>
                  </a:txBody>
                  <a:tcPr marT="182880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43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Pre-defined</a:t>
                      </a:r>
                      <a:r>
                        <a:rPr lang="en-US" baseline="0" dirty="0"/>
                        <a:t> ontology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Easy to search</a:t>
                      </a:r>
                      <a:endParaRPr lang="en-US" dirty="0"/>
                    </a:p>
                  </a:txBody>
                  <a:tcPr marT="182880">
                    <a:lnL w="28575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43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Not</a:t>
                      </a:r>
                      <a:r>
                        <a:rPr lang="en-US" baseline="0" dirty="0"/>
                        <a:t> pre-defined – may be text, image, sound, video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Difficult to search</a:t>
                      </a:r>
                      <a:endParaRPr lang="en-US" dirty="0"/>
                    </a:p>
                  </a:txBody>
                  <a:tcPr marT="182880">
                    <a:lnL w="28575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43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61017529"/>
                  </a:ext>
                </a:extLst>
              </a:tr>
              <a:tr h="1778540">
                <a:tc>
                  <a:txBody>
                    <a:bodyPr/>
                    <a:lstStyle/>
                    <a:p>
                      <a:r>
                        <a:rPr lang="en-US" dirty="0"/>
                        <a:t>Examples</a:t>
                      </a:r>
                    </a:p>
                  </a:txBody>
                  <a:tcPr marT="182880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43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ICD-10-CM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LOINC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ATC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MedDRA</a:t>
                      </a:r>
                    </a:p>
                  </a:txBody>
                  <a:tcPr marT="182880">
                    <a:lnL w="28575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43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Clinical notes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Radiographs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Social media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Mobile</a:t>
                      </a:r>
                      <a:r>
                        <a:rPr lang="en-US" baseline="0" dirty="0"/>
                        <a:t> health data</a:t>
                      </a:r>
                      <a:endParaRPr lang="en-US" dirty="0"/>
                    </a:p>
                  </a:txBody>
                  <a:tcPr marT="182880">
                    <a:lnL w="28575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43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84271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864260"/>
      </p:ext>
    </p:extLst>
  </p:cSld>
  <p:clrMapOvr>
    <a:masterClrMapping/>
  </p:clrMapOvr>
</p:sld>
</file>

<file path=ppt/theme/theme1.xml><?xml version="1.0" encoding="utf-8"?>
<a:theme xmlns:a="http://schemas.openxmlformats.org/drawingml/2006/main" name="MAOS Deliverables and Standard combo June 18">
  <a:themeElements>
    <a:clrScheme name="Custom 104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B6FAF"/>
      </a:accent1>
      <a:accent2>
        <a:srgbClr val="459FB2"/>
      </a:accent2>
      <a:accent3>
        <a:srgbClr val="1E404F"/>
      </a:accent3>
      <a:accent4>
        <a:srgbClr val="E08326"/>
      </a:accent4>
      <a:accent5>
        <a:srgbClr val="EE3A25"/>
      </a:accent5>
      <a:accent6>
        <a:srgbClr val="91B43E"/>
      </a:accent6>
      <a:hlink>
        <a:srgbClr val="1B6FAF"/>
      </a:hlink>
      <a:folHlink>
        <a:srgbClr val="459F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59FB2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tandard_PowerPoint_Template July 16 [current on intranet].pptx" id="{F0A617FB-DB76-447A-BC99-4CABD38B5BC0}" vid="{3CDA2A28-E866-4BDD-9E1F-FC006ECC50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PowerPointStandardTemplate</Template>
  <TotalTime>654</TotalTime>
  <Words>963</Words>
  <Application>Microsoft Office PowerPoint</Application>
  <PresentationFormat>On-screen Show (4:3)</PresentationFormat>
  <Paragraphs>142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 Narrow</vt:lpstr>
      <vt:lpstr>Calibri</vt:lpstr>
      <vt:lpstr>Wingdings</vt:lpstr>
      <vt:lpstr>MAOS Deliverables and Standard combo June 18</vt:lpstr>
      <vt:lpstr>Promises and Perils of Machine Learning:  A Real-world Evidence Fable</vt:lpstr>
      <vt:lpstr>Symposium Agenda</vt:lpstr>
      <vt:lpstr>Overview of the Continuum of Approaches</vt:lpstr>
      <vt:lpstr>Disclosures - Ritchey</vt:lpstr>
      <vt:lpstr>Big Data in Health Care</vt:lpstr>
      <vt:lpstr>Caveats with Big Data in Health Care</vt:lpstr>
      <vt:lpstr>Barriers to Using “Big Data”</vt:lpstr>
      <vt:lpstr>Data Sources</vt:lpstr>
      <vt:lpstr>Types of Data</vt:lpstr>
      <vt:lpstr>Continuum of Approaches </vt:lpstr>
      <vt:lpstr>Years Studying Validity of Structured Data</vt:lpstr>
      <vt:lpstr>How can we use unstructured data?</vt:lpstr>
      <vt:lpstr>Focus on Research Question</vt:lpstr>
      <vt:lpstr>Example</vt:lpstr>
      <vt:lpstr>Continuum of Approaches</vt:lpstr>
      <vt:lpstr>Where can we find needed data?</vt:lpstr>
      <vt:lpstr>Continuum of Approaches</vt:lpstr>
      <vt:lpstr>How do we use the data?</vt:lpstr>
      <vt:lpstr>Structured Data – Code List Development</vt:lpstr>
      <vt:lpstr>Unstructured Data – Natural Language Processing</vt:lpstr>
      <vt:lpstr>Unstructured Data – Natural Language Processing</vt:lpstr>
      <vt:lpstr>Let’s look at some examples…</vt:lpstr>
    </vt:vector>
  </TitlesOfParts>
  <Company>RTI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convert your PowerPoint presentation</dc:title>
  <dc:creator>Ritchey, Mary Beth</dc:creator>
  <cp:lastModifiedBy>Ritchey, Mary Beth</cp:lastModifiedBy>
  <cp:revision>44</cp:revision>
  <dcterms:created xsi:type="dcterms:W3CDTF">2017-08-21T11:35:04Z</dcterms:created>
  <dcterms:modified xsi:type="dcterms:W3CDTF">2017-08-30T11:04:52Z</dcterms:modified>
</cp:coreProperties>
</file>